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ink/ink1.xml" ContentType="application/inkml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5.xml" ContentType="application/vnd.openxmlformats-officedocument.presentationml.tags+xml"/>
  <Override PartName="/ppt/notesSlides/notesSlide20.xml" ContentType="application/vnd.openxmlformats-officedocument.presentationml.notesSlide+xml"/>
  <Override PartName="/ppt/tags/tag6.xml" ContentType="application/vnd.openxmlformats-officedocument.presentationml.tags+xml"/>
  <Override PartName="/ppt/notesSlides/notesSlide21.xml" ContentType="application/vnd.openxmlformats-officedocument.presentationml.notesSlide+xml"/>
  <Override PartName="/ppt/tags/tag7.xml" ContentType="application/vnd.openxmlformats-officedocument.presentationml.tags+xml"/>
  <Override PartName="/ppt/notesSlides/notesSlide22.xml" ContentType="application/vnd.openxmlformats-officedocument.presentationml.notesSlide+xml"/>
  <Override PartName="/ppt/tags/tag8.xml" ContentType="application/vnd.openxmlformats-officedocument.presentationml.tags+xml"/>
  <Override PartName="/ppt/notesSlides/notesSlide23.xml" ContentType="application/vnd.openxmlformats-officedocument.presentationml.notesSlide+xml"/>
  <Override PartName="/ppt/tags/tag9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10.xml" ContentType="application/vnd.openxmlformats-officedocument.presentationml.tags+xml"/>
  <Override PartName="/ppt/notesSlides/notesSlide26.xml" ContentType="application/vnd.openxmlformats-officedocument.presentationml.notesSlide+xml"/>
  <Override PartName="/ppt/tags/tag11.xml" ContentType="application/vnd.openxmlformats-officedocument.presentationml.tags+xml"/>
  <Override PartName="/ppt/notesSlides/notesSlide2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2.xml" ContentType="application/vnd.openxmlformats-officedocument.presentationml.tags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sldIdLst>
    <p:sldId id="258" r:id="rId2"/>
    <p:sldId id="300" r:id="rId3"/>
    <p:sldId id="308" r:id="rId4"/>
    <p:sldId id="309" r:id="rId5"/>
    <p:sldId id="352" r:id="rId6"/>
    <p:sldId id="311" r:id="rId7"/>
    <p:sldId id="313" r:id="rId8"/>
    <p:sldId id="314" r:id="rId9"/>
    <p:sldId id="316" r:id="rId10"/>
    <p:sldId id="354" r:id="rId11"/>
    <p:sldId id="317" r:id="rId12"/>
    <p:sldId id="348" r:id="rId13"/>
    <p:sldId id="349" r:id="rId14"/>
    <p:sldId id="351" r:id="rId15"/>
    <p:sldId id="306" r:id="rId16"/>
    <p:sldId id="329" r:id="rId17"/>
    <p:sldId id="356" r:id="rId18"/>
    <p:sldId id="330" r:id="rId19"/>
    <p:sldId id="318" r:id="rId20"/>
    <p:sldId id="332" r:id="rId21"/>
    <p:sldId id="333" r:id="rId22"/>
    <p:sldId id="334" r:id="rId23"/>
    <p:sldId id="326" r:id="rId24"/>
    <p:sldId id="337" r:id="rId25"/>
    <p:sldId id="338" r:id="rId26"/>
    <p:sldId id="292" r:id="rId27"/>
    <p:sldId id="355" r:id="rId28"/>
    <p:sldId id="353" r:id="rId29"/>
    <p:sldId id="328" r:id="rId30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ED000A6-77E9-41F3-B182-11AF140B8877}">
          <p14:sldIdLst>
            <p14:sldId id="258"/>
            <p14:sldId id="300"/>
            <p14:sldId id="308"/>
          </p14:sldIdLst>
        </p14:section>
        <p14:section name="Dimensions" id="{F6C123D7-EA0C-4466-8F2B-8E05B2C0CA97}">
          <p14:sldIdLst>
            <p14:sldId id="309"/>
            <p14:sldId id="352"/>
            <p14:sldId id="311"/>
            <p14:sldId id="313"/>
            <p14:sldId id="314"/>
            <p14:sldId id="316"/>
            <p14:sldId id="354"/>
          </p14:sldIdLst>
        </p14:section>
        <p14:section name="Talk" id="{A5AFA94E-ECF1-4D5D-85D0-82942636C7B7}">
          <p14:sldIdLst>
            <p14:sldId id="317"/>
            <p14:sldId id="348"/>
            <p14:sldId id="349"/>
            <p14:sldId id="351"/>
            <p14:sldId id="306"/>
            <p14:sldId id="329"/>
            <p14:sldId id="356"/>
            <p14:sldId id="330"/>
            <p14:sldId id="318"/>
            <p14:sldId id="332"/>
            <p14:sldId id="333"/>
            <p14:sldId id="334"/>
            <p14:sldId id="326"/>
            <p14:sldId id="337"/>
            <p14:sldId id="338"/>
            <p14:sldId id="292"/>
            <p14:sldId id="355"/>
            <p14:sldId id="353"/>
            <p14:sldId id="32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arten Sap" initials="MS" lastIdx="2" clrIdx="0">
    <p:extLst>
      <p:ext uri="{19B8F6BF-5375-455C-9EA6-DF929625EA0E}">
        <p15:presenceInfo xmlns:p15="http://schemas.microsoft.com/office/powerpoint/2012/main" userId="8e66f038246b581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FDBA9"/>
    <a:srgbClr val="EF8D22"/>
    <a:srgbClr val="0C7CBA"/>
    <a:srgbClr val="83BBE5"/>
    <a:srgbClr val="99D5CA"/>
    <a:srgbClr val="5ABAA7"/>
    <a:srgbClr val="D1BCD2"/>
    <a:srgbClr val="B391B5"/>
    <a:srgbClr val="FF9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75191" autoAdjust="0"/>
  </p:normalViewPr>
  <p:slideViewPr>
    <p:cSldViewPr snapToGrid="0">
      <p:cViewPr varScale="1">
        <p:scale>
          <a:sx n="83" d="100"/>
          <a:sy n="83" d="100"/>
        </p:scale>
        <p:origin x="2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Precision@10 of generated inferences</a:t>
            </a:r>
          </a:p>
        </c:rich>
      </c:tx>
      <c:layout>
        <c:manualLayout>
          <c:xMode val="edge"/>
          <c:yMode val="edge"/>
          <c:x val="0.23393990273274665"/>
          <c:y val="4.9616922427078748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Precision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accent3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0EB-4082-9518-A1C20C39ECE6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 w="12700">
                <a:solidFill>
                  <a:schemeClr val="accent1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80EB-4082-9518-A1C20C39ECE6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12700">
                <a:solidFill>
                  <a:schemeClr val="accent1">
                    <a:lumMod val="5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0EB-4082-9518-A1C20C39ECE6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>
                  <a:lumMod val="50000"/>
                </a:schemeClr>
              </a:solidFill>
              <a:ln w="12700">
                <a:solidFill>
                  <a:schemeClr val="accent1">
                    <a:lumMod val="5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80EB-4082-9518-A1C20C39ECE6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altLang="zh-CN" dirty="0"/>
                      <a:t>45.32%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80EB-4082-9518-A1C20C39ECE6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altLang="zh-CN"/>
                      <a:t>46.41%</a:t>
                    </a:r>
                    <a:endParaRPr lang="en-US" altLang="zh-CN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4-80EB-4082-9518-A1C20C39ECE6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altLang="zh-CN"/>
                      <a:t>46.76%</a:t>
                    </a:r>
                    <a:endParaRPr lang="en-US" altLang="zh-CN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5-80EB-4082-9518-A1C20C39ECE6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altLang="zh-CN"/>
                      <a:t>47.93%</a:t>
                    </a:r>
                    <a:endParaRPr lang="en-US" altLang="zh-CN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6-80EB-4082-9518-A1C20C39ECE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Uni-task</c:v>
                </c:pt>
                <c:pt idx="1">
                  <c:v>PersonXY</c:v>
                </c:pt>
                <c:pt idx="2">
                  <c:v>PrePost</c:v>
                </c:pt>
                <c:pt idx="3">
                  <c:v>Voluntary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0.45319999999999999</c:v>
                </c:pt>
                <c:pt idx="1">
                  <c:v>0.46410000000000001</c:v>
                </c:pt>
                <c:pt idx="2">
                  <c:v>0.46760000000000002</c:v>
                </c:pt>
                <c:pt idx="3">
                  <c:v>0.4793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EB-4082-9518-A1C20C39ECE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9"/>
        <c:overlap val="-27"/>
        <c:axId val="55985439"/>
        <c:axId val="55277071"/>
      </c:barChart>
      <c:catAx>
        <c:axId val="559854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5277071"/>
        <c:crosses val="autoZero"/>
        <c:auto val="1"/>
        <c:lblAlgn val="ctr"/>
        <c:lblOffset val="100"/>
        <c:noMultiLvlLbl val="0"/>
      </c:catAx>
      <c:valAx>
        <c:axId val="55277071"/>
        <c:scaling>
          <c:orientation val="minMax"/>
          <c:max val="0.55000000000000004"/>
          <c:min val="0.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5985439"/>
        <c:crosses val="autoZero"/>
        <c:crossBetween val="between"/>
        <c:majorUnit val="5.000000000000001E-2"/>
        <c:minorUnit val="1.0000000000000002E-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1-17T00:16:47.02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1,'0'0</inkml:trace>
</inkml:ink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AC19FDA1-5D1D-47A0-A914-3FBE30566E24}" type="datetimeFigureOut">
              <a:rPr lang="en-US" smtClean="0"/>
              <a:t>2/24/21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DADB15B-7801-4E22-9A7F-5371D686C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13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an knowledge graph of everyday commonsense 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reasoning,atomic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organized through textual descriptions of inferential knowledge.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6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nine dimensions span three types of 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If-Then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relation of stative knowledge is If-event-then-persona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 a stative relation that describes how the subject of an event is described or perceived. </a:t>
            </a:r>
            <a:endParaRPr lang="en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three relations relating to the mental pre- and post-conditions of an event. </a:t>
            </a:r>
            <a:endParaRPr lang="en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five relations relating to events that constitute probable pre- and post- conditions of a given event. </a:t>
            </a:r>
            <a:endParaRPr lang="en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052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knowledge graph contains OVER 300 THOUSAND event nodes, connected in NEARLY 900 THOUSAND if-Event-then-SOMETHING triples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941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Compare previous commonsense knowledge bases and atomic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559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000" dirty="0"/>
              <a:t>The previous works focused on the knowledge of “what”. </a:t>
            </a:r>
          </a:p>
          <a:p>
            <a:r>
              <a:rPr lang="en-US" altLang="zh-CN" sz="2000" dirty="0"/>
              <a:t>Things like “water is wet”.</a:t>
            </a:r>
          </a:p>
          <a:p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found 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OpenCyc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contains more than 99% relations that are 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isA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taxonomic, string formatting relations, or various definitional relations.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ConceptNet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provides more inferential relations (e.g., “entails”, “causes”, “motivated by”),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still has only about 2% of all triples in the graph. </a:t>
            </a:r>
            <a:endParaRPr lang="en" altLang="zh-CN" sz="2000" dirty="0"/>
          </a:p>
          <a:p>
            <a:endParaRPr lang="en" altLang="zh-CN" sz="2000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dirty="0"/>
              <a:t>Atomic focuses on the meaning of “why” and “how”….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349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In previous works,</a:t>
            </a:r>
          </a:p>
          <a:p>
            <a:r>
              <a:rPr lang="en-US" sz="2000" dirty="0"/>
              <a:t>The event represented in</a:t>
            </a:r>
          </a:p>
          <a:p>
            <a:endParaRPr lang="en-US" sz="2000" dirty="0"/>
          </a:p>
          <a:p>
            <a:r>
              <a:rPr lang="en-US" sz="2000" dirty="0"/>
              <a:t>Which shows how humans talk and think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4159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how do we GET/DISTILL this knowledge about causes and effects AT SCALE?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8351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They don’t acquire causes and effects from text </a:t>
            </a:r>
          </a:p>
          <a:p>
            <a:r>
              <a:rPr lang="en-US" altLang="zh-CN" dirty="0"/>
              <a:t>Because text is subject to </a:t>
            </a:r>
            <a:r>
              <a:rPr lang="en-US" altLang="zh-CN" b="1" dirty="0"/>
              <a:t>reporting bias and </a:t>
            </a:r>
            <a:r>
              <a:rPr lang="en-US" altLang="zh-CN" dirty="0"/>
              <a:t>Commonsense is not often written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591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Collect 300k events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 annotators these nine questions </a:t>
            </a:r>
            <a:endParaRPr lang="en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3999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3358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questions 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6246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Commonsense is about being able to reason about cause and effect.</a:t>
            </a:r>
          </a:p>
          <a:p>
            <a:endParaRPr lang="en-US" dirty="0"/>
          </a:p>
          <a:p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 systems are always trained for task-specific datasets and objectives,</a:t>
            </a:r>
          </a:p>
          <a:p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which leads to models that are effective at finding task-specific correlations </a:t>
            </a:r>
          </a:p>
          <a:p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lack simple and explainable commonsense reasoning.</a:t>
            </a:r>
          </a:p>
          <a:p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Thus, they propose Atomic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8077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Specifically, we want them to be able to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566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want to know </a:t>
            </a:r>
          </a:p>
          <a:p>
            <a:r>
              <a:rPr lang="en-US" dirty="0"/>
              <a:t>Specifically, we want them to be able to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0914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/>
              <a:t>Data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/>
              <a:t>Propose enc-dec to investigate whether models can learn to perform If-Then commonsense inference given a previously unseen event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It is too expensive.</a:t>
            </a:r>
          </a:p>
          <a:p>
            <a:r>
              <a:rPr lang="en-US" altLang="zh-CN" dirty="0"/>
              <a:t>So, we want them to be able to generate output on different relations by given one 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4869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Relation can be divided in to Three types</a:t>
            </a:r>
          </a:p>
          <a:p>
            <a:r>
              <a:rPr kumimoji="1" lang="en-US" altLang="zh-CN" dirty="0"/>
              <a:t>Train multi-task models for each relation type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7144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EVENT2PERSONX/Y: This model has one encoder for six “agent” decoders as well as another encoder for three “theme” decoders.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010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embedding of each words in encoder is the concatenation of </a:t>
            </a:r>
            <a:r>
              <a:rPr lang="en-US" dirty="0" err="1"/>
              <a:t>ElMo</a:t>
            </a:r>
            <a:r>
              <a:rPr lang="en-US" dirty="0"/>
              <a:t> embedding and </a:t>
            </a:r>
            <a:r>
              <a:rPr lang="en-US" dirty="0" err="1"/>
              <a:t>GloVe</a:t>
            </a:r>
            <a:r>
              <a:rPr lang="en-US" dirty="0"/>
              <a:t> embedding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8937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 that exploit the hierarchical structure of the commonsense relations perform better than the model that uses separate parameters </a:t>
            </a:r>
            <a:endParaRPr lang="en-US" dirty="0"/>
          </a:p>
          <a:p>
            <a:r>
              <a:rPr lang="en-US" dirty="0"/>
              <a:t>Model is too simple</a:t>
            </a:r>
          </a:p>
          <a:p>
            <a:r>
              <a:rPr lang="en-US" dirty="0"/>
              <a:t>One input corresponds to many different output during training which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7016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beam search to generate the 10 most likely inferences per dimension. </a:t>
            </a:r>
            <a:endParaRPr lang="en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five 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crowdworkers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the 10 generated inferences, and ask them to select all inferences they think are valid. </a:t>
            </a:r>
            <a:endParaRPr lang="en" altLang="zh-CN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average number of correct generations per dimension. </a:t>
            </a:r>
            <a:endParaRPr lang="en" altLang="zh-CN" dirty="0"/>
          </a:p>
          <a:p>
            <a:r>
              <a:rPr lang="en-US" dirty="0"/>
              <a:t>models that leverage the if-then hierarchy perform better than models that don’t.</a:t>
            </a:r>
          </a:p>
          <a:p>
            <a:r>
              <a:rPr lang="en-US" dirty="0"/>
              <a:t>explicitly modeling whether inference dimensions describe voluntary actions or involuntary effects yields more sensible generations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488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006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029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HUGE knowledge graph that covers knowledge about the causes and effects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35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given an event like “X repels Y’s attack”, as humans we have commonsense that allows us to give some inferences around this situation;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why did it happen? how do participants feel?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621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ATOMIC distills this type of inferential knowledge into NINE different knowledge dimensions collected through crowdsourcing, </a:t>
            </a:r>
          </a:p>
          <a:p>
            <a:r>
              <a:rPr lang="en-US" dirty="0"/>
              <a:t>shown here around the event.</a:t>
            </a:r>
          </a:p>
          <a:p>
            <a:endParaRPr lang="en-US" dirty="0"/>
          </a:p>
          <a:p>
            <a:r>
              <a:rPr lang="en-US" dirty="0" err="1"/>
              <a:t>quize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These dimensions cover knowledge around the CAUSES of the event,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56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knowledge around the EFFECTS of the event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191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>
              <a:defRPr/>
            </a:pPr>
            <a:r>
              <a:rPr lang="en-US" dirty="0"/>
              <a:t>these cause and effect inferences in atomic are dynamic knowledge because the causes and effects of an event are various.</a:t>
            </a:r>
          </a:p>
          <a:p>
            <a:pPr defTabSz="966612">
              <a:defRPr/>
            </a:pPr>
            <a:r>
              <a:rPr lang="en-US" dirty="0"/>
              <a:t>ATOMIC also covers static knowledge about how event participants are seen or described while the event happens, such as here where X is seen as strong, skilled or brave.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94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way to look at this knowledge is in terms of </a:t>
            </a:r>
            <a:r>
              <a:rPr lang="en-US" dirty="0" err="1"/>
              <a:t>volitionality</a:t>
            </a:r>
            <a:r>
              <a:rPr lang="en-US" dirty="0"/>
              <a:t>.</a:t>
            </a:r>
          </a:p>
          <a:p>
            <a:r>
              <a:rPr lang="en-US" dirty="0"/>
              <a:t>ATOMIC covers both the voluntary dimensions, such as what people need or want to do,</a:t>
            </a:r>
          </a:p>
          <a:p>
            <a:r>
              <a:rPr lang="en-US" dirty="0"/>
              <a:t>and involuntary effects or implications of events, such as people’s reactions or how people are seen.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107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Besides, the knowledge in ATOMIC can also be thought about in terms of “what happens to whom”.</a:t>
            </a:r>
          </a:p>
          <a:p>
            <a:r>
              <a:rPr lang="en-US" dirty="0"/>
              <a:t>The AGENT of the event is X</a:t>
            </a:r>
            <a:r>
              <a:rPr lang="en-US"/>
              <a:t>, </a:t>
            </a:r>
          </a:p>
          <a:p>
            <a:r>
              <a:rPr lang="en-US"/>
              <a:t>the THEME of the event is 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DB15B-7801-4E22-9A7F-5371D686CF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93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2643A-E229-44B5-BE5C-128BD1CBF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6F4C20-31AA-4E4A-9614-81FF825A86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22619-EF2D-4336-A8FE-56578495A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5095E-486B-1E40-9274-CAD9D3E19435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EE032-1A2A-4F6B-835B-8B3E36E93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4A969-DB52-4717-ABD9-F80200365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91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7D791-2C6E-47A9-8853-03253A691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DCA83B-AA92-40EC-88B3-E4E5C354A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5A126-C418-439D-8345-F30D9EF7B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16843-47E5-F841-B843-56AEA7ECCCC8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9F229-D7B0-45E0-8BB1-2855E116E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52D46-D6B7-4DCA-AB7E-4D7281DD5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48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96D88E-58CE-4031-8BE4-D01A421DE7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0706E7-1F79-40ED-A18A-F0DBFCB0E5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5D83B-8049-44A9-A2E7-00571577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5414F-F354-BB42-9EC5-D3B72A93DC6C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13643-1E91-4C0A-9C75-6A1AA4A6C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3C880-668D-4498-BF5F-6A6B3044B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269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97DDB-54DE-4381-9E7C-33838DE18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C14C4-DC79-4799-B640-3CF7D5F34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64BC3-6676-4AD2-B6F9-EA48261A1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E9A41-6948-C34D-9BE0-C9A886386B29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F36BE-91CA-40E0-9558-A675C9E33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E60B7-6E29-49E6-A790-E0A12627A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483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BD814-37FC-4729-8A7D-0B30E8B25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F3DA6-C918-4CA9-94D9-7B3E6FBEA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1917C-064C-4CD8-9F75-F51333BB3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B0124-DEAA-C941-ADAE-97D7ACD9A1D1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C8F25-AE20-4715-BBF8-3CE6F4430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4740F-BD2C-4330-8A4C-FEEC622DF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665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E8B98-DDF8-4847-BE45-CD5A6A14D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0B2AF-7C09-4466-823F-F03A245C72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B17BC2-5B10-4B53-9ECD-FB64AE6CC0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1ACE82-4178-4683-909E-0B9A5A03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68C69-237E-954D-B62A-EA88425A5334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2FE40B-3F1A-4091-95C3-34B1701C7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81DE90-6926-4127-9AEC-8098C9C20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024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E23AA-1F63-4EF2-9BA5-EEB92F398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24283-2EC1-40C3-B47A-E550C2E32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2D3C9-EE91-4FF4-8665-B2746B6E34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E6AFB9-5F60-4CC7-B501-03FC1692EC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FD20E9-262B-4D37-92C3-C5E99FC8C1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E75BFA-F907-4716-8FBE-132B3E655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A051F-3723-B843-B775-6814BAA10C25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1EDBC4-BF20-4060-927A-B922E90E4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D7CB7C-F4BD-4BCA-9C52-BE124EBA0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960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A5653-9E21-4797-A8CB-0E7787D98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5F1180-6D09-4A0E-8A53-6BD35F748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776D8-E5F9-2543-A16D-74AD9AC543F9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3C1324-E57F-4492-8997-A93CDB06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9C234-ABB4-4941-9A92-41ACD738E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837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1B2227-D2B3-4A2C-81F1-7182279ED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72BF-F1AA-514C-8FBE-58C311ECAD60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DC76E3-EE06-4063-8C11-8A31804ED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7CCFB-F6F0-468A-98A5-E74C0379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90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AF4B5-C2FE-4B34-8F8D-843A523C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C8E48-BF9C-4948-92DC-F55B5F54D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5D8D50-9FA6-41F0-A0DF-2FAF6538B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64B9F1-54E4-4FAA-92CB-9D4A10B22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F58D4-AAB3-3A4F-971C-6B37F5981E08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BF40F2-6375-4393-9E84-CA16C849F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20D28-6F82-4EDD-BD08-F81B4363C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491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A4D76-EC6D-4B9E-BDC6-D5BE8195C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103EDA-991C-4C99-B1C9-F9AC368F49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FBDBC3-699F-4888-9D4A-115E0B5195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6647FA-4CAD-4CAE-B084-97AA93E2B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CF84-4AAD-0A48-9E3A-D9C4DB01FDC1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5E8F6C-168C-4A26-B271-AA0DBD829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DC6D1A-C06A-408F-8629-E2DF08DD2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12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209560-9FA8-4E4B-BCEF-77C39E3C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AB48F7-2828-4BC1-808B-B7A7F0515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E7597-6CCA-44AF-B485-CD612261A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4CFB1-F615-9F44-9AF5-D669BB906015}" type="datetime1">
              <a:rPr lang="zh-CN" altLang="en-US" smtClean="0"/>
              <a:t>2021/2/24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DDB3A-B206-4FC4-AE13-AD268699AC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9A8E5-062C-4D0B-85D6-0775AEAE9C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1F65A-2A2E-4190-B3A7-DF1505C8D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321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6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Relationship Id="rId6" Type="http://schemas.microsoft.com/office/2007/relationships/hdphoto" Target="../media/hdphoto3.wdp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Relationship Id="rId6" Type="http://schemas.microsoft.com/office/2007/relationships/hdphoto" Target="../media/hdphoto3.wdp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Relationship Id="rId5" Type="http://schemas.microsoft.com/office/2007/relationships/hdphoto" Target="../media/hdphoto3.wdp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5" Type="http://schemas.microsoft.com/office/2007/relationships/hdphoto" Target="../media/hdphoto3.wdp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4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notesSlide" Target="../notesSlides/notesSlide28.xml"/><Relationship Id="rId7" Type="http://schemas.openxmlformats.org/officeDocument/2006/relationships/image" Target="../media/image22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image" Target="../media/image3.png"/><Relationship Id="rId7" Type="http://schemas.openxmlformats.org/officeDocument/2006/relationships/slide" Target="slide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10" Type="http://schemas.openxmlformats.org/officeDocument/2006/relationships/image" Target="../media/image120.png"/><Relationship Id="rId4" Type="http://schemas.openxmlformats.org/officeDocument/2006/relationships/image" Target="../media/image7.png"/><Relationship Id="rId9" Type="http://schemas.openxmlformats.org/officeDocument/2006/relationships/customXml" Target="../ink/ink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9C9A-4BA0-40D3-ACC6-2EDE691D7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3821" y="675705"/>
            <a:ext cx="10644351" cy="2447858"/>
          </a:xfrm>
        </p:spPr>
        <p:txBody>
          <a:bodyPr>
            <a:noAutofit/>
          </a:bodyPr>
          <a:lstStyle/>
          <a:p>
            <a:r>
              <a:rPr lang="en-US" sz="5400" b="1" dirty="0"/>
              <a:t>ATOMIC</a:t>
            </a:r>
            <a:r>
              <a:rPr lang="en-US" sz="5400" dirty="0"/>
              <a:t>: An Atlas of Machine Commonsense </a:t>
            </a:r>
            <a:br>
              <a:rPr lang="en-US" sz="5400" dirty="0"/>
            </a:br>
            <a:r>
              <a:rPr lang="en-US" sz="5400" dirty="0"/>
              <a:t>for </a:t>
            </a:r>
            <a:r>
              <a:rPr lang="en-US" sz="5400" i="1" dirty="0"/>
              <a:t>If-Then </a:t>
            </a:r>
            <a:r>
              <a:rPr lang="en-US" sz="5400" dirty="0"/>
              <a:t>Reasoning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DFB2B6F-8424-4E7A-AE94-80179C24F64D}"/>
              </a:ext>
            </a:extLst>
          </p:cNvPr>
          <p:cNvSpPr txBox="1">
            <a:spLocks/>
          </p:cNvSpPr>
          <p:nvPr/>
        </p:nvSpPr>
        <p:spPr>
          <a:xfrm>
            <a:off x="3350817" y="3734437"/>
            <a:ext cx="5490360" cy="131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Maarten Sap,</a:t>
            </a:r>
            <a:br>
              <a:rPr lang="en-US" sz="2000" b="1" dirty="0"/>
            </a:br>
            <a:r>
              <a:rPr lang="en-US" sz="2000" dirty="0">
                <a:latin typeface="+mj-lt"/>
              </a:rPr>
              <a:t>Ronan </a:t>
            </a:r>
            <a:r>
              <a:rPr lang="en-US" sz="2000" dirty="0" err="1">
                <a:latin typeface="+mj-lt"/>
              </a:rPr>
              <a:t>LeBras</a:t>
            </a:r>
            <a:r>
              <a:rPr lang="en-US" sz="2000" dirty="0">
                <a:latin typeface="+mj-lt"/>
              </a:rPr>
              <a:t>, Emily </a:t>
            </a:r>
            <a:r>
              <a:rPr lang="en-US" sz="2000" dirty="0" err="1">
                <a:latin typeface="+mj-lt"/>
              </a:rPr>
              <a:t>Allaway</a:t>
            </a:r>
            <a:r>
              <a:rPr lang="en-US" sz="2000" dirty="0">
                <a:latin typeface="+mj-lt"/>
              </a:rPr>
              <a:t>, Chandra </a:t>
            </a:r>
            <a:r>
              <a:rPr lang="en-US" sz="2000" dirty="0" err="1">
                <a:latin typeface="+mj-lt"/>
              </a:rPr>
              <a:t>Bhagavatula</a:t>
            </a:r>
            <a:r>
              <a:rPr lang="en-US" sz="2000" dirty="0">
                <a:latin typeface="+mj-lt"/>
              </a:rPr>
              <a:t>, Nicholas Lourie, Hannah </a:t>
            </a:r>
            <a:r>
              <a:rPr lang="en-US" sz="2000" dirty="0" err="1">
                <a:latin typeface="+mj-lt"/>
              </a:rPr>
              <a:t>Rashkin</a:t>
            </a:r>
            <a:r>
              <a:rPr lang="en-US" sz="2000" dirty="0">
                <a:latin typeface="+mj-lt"/>
              </a:rPr>
              <a:t>, Brendan Roof, Noah A. Smith, </a:t>
            </a:r>
            <a:r>
              <a:rPr lang="en-US" sz="2000" dirty="0" err="1">
                <a:latin typeface="+mj-lt"/>
              </a:rPr>
              <a:t>Yejin</a:t>
            </a:r>
            <a:r>
              <a:rPr lang="en-US" sz="2000" dirty="0">
                <a:latin typeface="+mj-lt"/>
              </a:rPr>
              <a:t> Choi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DDC80AD-F418-E84B-B162-901312434A16}"/>
              </a:ext>
            </a:extLst>
          </p:cNvPr>
          <p:cNvSpPr/>
          <p:nvPr/>
        </p:nvSpPr>
        <p:spPr>
          <a:xfrm>
            <a:off x="8747823" y="5942895"/>
            <a:ext cx="25340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/>
              <a:t>Yizhu</a:t>
            </a:r>
            <a:r>
              <a:rPr lang="en-US" altLang="zh-CN" sz="2800" dirty="0"/>
              <a:t> 2021.2.24</a:t>
            </a:r>
          </a:p>
        </p:txBody>
      </p:sp>
    </p:spTree>
    <p:extLst>
      <p:ext uri="{BB962C8B-B14F-4D97-AF65-F5344CB8AC3E}">
        <p14:creationId xmlns:p14="http://schemas.microsoft.com/office/powerpoint/2010/main" val="87446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65"/>
    </mc:Choice>
    <mc:Fallback xmlns="">
      <p:transition spd="slow" advTm="1936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5E10F94-5F62-754D-80F1-603F1AC971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8" r="20217" b="40977"/>
          <a:stretch/>
        </p:blipFill>
        <p:spPr bwMode="auto">
          <a:xfrm>
            <a:off x="1232452" y="4015410"/>
            <a:ext cx="9727096" cy="244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1FDAFBE-ED27-F74B-82EB-750512365B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72" r="1196" b="40977"/>
          <a:stretch/>
        </p:blipFill>
        <p:spPr bwMode="auto">
          <a:xfrm>
            <a:off x="4518991" y="0"/>
            <a:ext cx="3154018" cy="3676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864A9BB-0F4A-8F4E-A2E0-175D4A339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34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98BAFE-7723-4A5D-BB43-0A0DEFA0DD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71392"/>
            <a:ext cx="12192000" cy="7686433"/>
          </a:xfrm>
          <a:prstGeom prst="rect">
            <a:avLst/>
          </a:prstGeom>
          <a:noFill/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8A29C1FC-DBEC-444C-BE2E-157362D58FFF}"/>
              </a:ext>
            </a:extLst>
          </p:cNvPr>
          <p:cNvGrpSpPr/>
          <p:nvPr/>
        </p:nvGrpSpPr>
        <p:grpSpPr>
          <a:xfrm>
            <a:off x="6072339" y="2933948"/>
            <a:ext cx="1059032" cy="408299"/>
            <a:chOff x="5449147" y="2724150"/>
            <a:chExt cx="2961428" cy="1141748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C02D28E-6E91-42FA-9559-4BDEAF689011}"/>
                </a:ext>
              </a:extLst>
            </p:cNvPr>
            <p:cNvSpPr/>
            <p:nvPr/>
          </p:nvSpPr>
          <p:spPr>
            <a:xfrm>
              <a:off x="5449147" y="2724150"/>
              <a:ext cx="2961428" cy="1141748"/>
            </a:xfrm>
            <a:prstGeom prst="ellipse">
              <a:avLst/>
            </a:prstGeom>
            <a:solidFill>
              <a:srgbClr val="E6E6E6"/>
            </a:soli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/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  <a:t>      X repels</a:t>
              </a:r>
              <a:b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</a:b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  <a:t>      Y’s attack</a:t>
              </a:r>
            </a:p>
          </p:txBody>
        </p:sp>
        <p:pic>
          <p:nvPicPr>
            <p:cNvPr id="29" name="Picture 2" descr="Image result for defense">
              <a:extLst>
                <a:ext uri="{FF2B5EF4-FFF2-40B4-BE49-F238E27FC236}">
                  <a16:creationId xmlns:a16="http://schemas.microsoft.com/office/drawing/2014/main" id="{2814FEC7-9945-497E-994A-0B93EAB788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73898" y="3010351"/>
              <a:ext cx="595439" cy="569343"/>
            </a:xfrm>
            <a:prstGeom prst="rect">
              <a:avLst/>
            </a:prstGeom>
            <a:noFill/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F08A2D36-13A7-4737-85FF-5C09109D8A9D}"/>
              </a:ext>
            </a:extLst>
          </p:cNvPr>
          <p:cNvSpPr/>
          <p:nvPr/>
        </p:nvSpPr>
        <p:spPr>
          <a:xfrm>
            <a:off x="937189" y="2409914"/>
            <a:ext cx="10317622" cy="1864666"/>
          </a:xfrm>
          <a:prstGeom prst="wedgeRectCallout">
            <a:avLst>
              <a:gd name="adj1" fmla="val -25632"/>
              <a:gd name="adj2" fmla="val -48991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 anchor="ctr">
            <a:noAutofit/>
          </a:bodyPr>
          <a:lstStyle/>
          <a:p>
            <a:pPr algn="ctr">
              <a:spcAft>
                <a:spcPts val="1200"/>
              </a:spcAft>
            </a:pPr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300,000 event nodes </a:t>
            </a:r>
            <a:r>
              <a:rPr lang="en-US" sz="44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 date</a:t>
            </a:r>
            <a:endParaRPr lang="en-US" sz="4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>
              <a:spcAft>
                <a:spcPts val="1200"/>
              </a:spcAft>
            </a:pPr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880,000 </a:t>
            </a:r>
            <a:r>
              <a:rPr lang="en-US" sz="44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if</a:t>
            </a:r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-Event-</a:t>
            </a:r>
            <a:r>
              <a:rPr lang="en-US" sz="44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then</a:t>
            </a:r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-* knowledge triples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46ACE49-99D9-C54E-A94B-1A5ED04F3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58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6980">
        <p:fade/>
      </p:transition>
    </mc:Choice>
    <mc:Fallback xmlns="">
      <p:transition spd="med" advTm="1698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871BB-E8A5-48E1-B3D1-E88408843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0531"/>
          </a:xfrm>
        </p:spPr>
        <p:txBody>
          <a:bodyPr>
            <a:normAutofit/>
          </a:bodyPr>
          <a:lstStyle/>
          <a:p>
            <a:r>
              <a:rPr lang="en-US" dirty="0"/>
              <a:t>Existing commonsense knowledge bases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4D678C8-CDC6-44C8-92D4-8C77B4672A6B}"/>
              </a:ext>
            </a:extLst>
          </p:cNvPr>
          <p:cNvSpPr/>
          <p:nvPr/>
        </p:nvSpPr>
        <p:spPr>
          <a:xfrm>
            <a:off x="5762503" y="5012381"/>
            <a:ext cx="2234540" cy="860961"/>
          </a:xfrm>
          <a:prstGeom prst="roundRect">
            <a:avLst>
              <a:gd name="adj" fmla="val 3159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ATOMIC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12946CD-E9D8-4EA1-9E16-0107A74AC4FC}"/>
              </a:ext>
            </a:extLst>
          </p:cNvPr>
          <p:cNvSpPr/>
          <p:nvPr/>
        </p:nvSpPr>
        <p:spPr>
          <a:xfrm>
            <a:off x="838200" y="4231833"/>
            <a:ext cx="1816924" cy="636320"/>
          </a:xfrm>
          <a:prstGeom prst="roundRect">
            <a:avLst>
              <a:gd name="adj" fmla="val 35330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>
                <a:solidFill>
                  <a:schemeClr val="tx1"/>
                </a:solidFill>
              </a:rPr>
              <a:t>OpenCyc</a:t>
            </a:r>
            <a:br>
              <a:rPr lang="en-US" i="1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</a:t>
            </a:r>
            <a:r>
              <a:rPr lang="en-US" sz="1600" dirty="0" err="1">
                <a:solidFill>
                  <a:schemeClr val="tx1"/>
                </a:solidFill>
              </a:rPr>
              <a:t>Lenat</a:t>
            </a:r>
            <a:r>
              <a:rPr lang="en-US" sz="1600" dirty="0">
                <a:solidFill>
                  <a:schemeClr val="tx1"/>
                </a:solidFill>
              </a:rPr>
              <a:t>, 1995)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D50382-23EC-4F64-9E9A-D5ECF723715A}"/>
              </a:ext>
            </a:extLst>
          </p:cNvPr>
          <p:cNvSpPr/>
          <p:nvPr/>
        </p:nvSpPr>
        <p:spPr>
          <a:xfrm>
            <a:off x="838200" y="5012381"/>
            <a:ext cx="1816925" cy="860962"/>
          </a:xfrm>
          <a:prstGeom prst="roundRect">
            <a:avLst>
              <a:gd name="adj" fmla="val 3252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>
                <a:solidFill>
                  <a:schemeClr val="tx1"/>
                </a:solidFill>
              </a:rPr>
              <a:t>EventNet</a:t>
            </a:r>
            <a:r>
              <a:rPr lang="en-US" i="1" dirty="0">
                <a:solidFill>
                  <a:schemeClr val="tx1"/>
                </a:solidFill>
              </a:rPr>
              <a:t> </a:t>
            </a:r>
            <a:br>
              <a:rPr lang="en-US" i="1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(Espinosa &amp; Lieberman, 2005)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F4D53A1-B76B-4FE4-892E-B646C47CDC26}"/>
              </a:ext>
            </a:extLst>
          </p:cNvPr>
          <p:cNvSpPr/>
          <p:nvPr/>
        </p:nvSpPr>
        <p:spPr>
          <a:xfrm>
            <a:off x="2816432" y="4239421"/>
            <a:ext cx="2784764" cy="636319"/>
          </a:xfrm>
          <a:prstGeom prst="roundRect">
            <a:avLst>
              <a:gd name="adj" fmla="val 3812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>
                <a:solidFill>
                  <a:schemeClr val="tx1"/>
                </a:solidFill>
              </a:rPr>
              <a:t>ConceptNet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(Liu &amp; Singh, 2004)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03BF735-4DD8-4485-A7AC-47B6A77196A7}"/>
              </a:ext>
            </a:extLst>
          </p:cNvPr>
          <p:cNvSpPr/>
          <p:nvPr/>
        </p:nvSpPr>
        <p:spPr>
          <a:xfrm>
            <a:off x="2816432" y="5012381"/>
            <a:ext cx="2784764" cy="860962"/>
          </a:xfrm>
          <a:prstGeom prst="roundRect">
            <a:avLst>
              <a:gd name="adj" fmla="val 3321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Formal Theory of Commonsense Psychology </a:t>
            </a:r>
            <a:br>
              <a:rPr lang="en-US" i="1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(Gordon &amp; Hobbs, 2017)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DB2EE1A-8B8A-F444-B043-7173F19A4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8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871BB-E8A5-48E1-B3D1-E88408843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0531"/>
          </a:xfrm>
        </p:spPr>
        <p:txBody>
          <a:bodyPr>
            <a:normAutofit/>
          </a:bodyPr>
          <a:lstStyle/>
          <a:p>
            <a:r>
              <a:rPr lang="en-US" dirty="0"/>
              <a:t>Existing commonsense knowledge bases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11CD24-0FA7-49D2-9FB0-F914CF966035}"/>
              </a:ext>
            </a:extLst>
          </p:cNvPr>
          <p:cNvCxnSpPr/>
          <p:nvPr/>
        </p:nvCxnSpPr>
        <p:spPr>
          <a:xfrm>
            <a:off x="6096000" y="1175656"/>
            <a:ext cx="0" cy="5363256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D60D3C8-5B59-40DD-B9CB-9C68E12B2FB1}"/>
              </a:ext>
            </a:extLst>
          </p:cNvPr>
          <p:cNvSpPr txBox="1"/>
          <p:nvPr/>
        </p:nvSpPr>
        <p:spPr>
          <a:xfrm>
            <a:off x="6477993" y="1319883"/>
            <a:ext cx="4875791" cy="76944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Knowledge of “</a:t>
            </a:r>
            <a:r>
              <a:rPr lang="en-US" sz="2400" b="1" i="1" dirty="0"/>
              <a:t>why</a:t>
            </a:r>
            <a:r>
              <a:rPr lang="en-US" sz="2400" dirty="0"/>
              <a:t>” and “</a:t>
            </a:r>
            <a:r>
              <a:rPr lang="en-US" sz="2400" b="1" i="1" dirty="0"/>
              <a:t>how</a:t>
            </a:r>
            <a:r>
              <a:rPr lang="en-US" sz="2400" dirty="0"/>
              <a:t>”</a:t>
            </a:r>
          </a:p>
          <a:p>
            <a:pPr algn="ctr"/>
            <a:r>
              <a:rPr lang="en-US" sz="2000" dirty="0">
                <a:solidFill>
                  <a:prstClr val="black"/>
                </a:solidFill>
              </a:rPr>
              <a:t>(inferential: </a:t>
            </a:r>
            <a:r>
              <a:rPr lang="en-US" sz="2000" i="1" dirty="0">
                <a:solidFill>
                  <a:prstClr val="black"/>
                </a:solidFill>
              </a:rPr>
              <a:t>causes</a:t>
            </a:r>
            <a:r>
              <a:rPr lang="en-US" sz="2000" dirty="0">
                <a:solidFill>
                  <a:prstClr val="black"/>
                </a:solidFill>
              </a:rPr>
              <a:t> and </a:t>
            </a:r>
            <a:r>
              <a:rPr lang="en-US" sz="2000" i="1" dirty="0">
                <a:solidFill>
                  <a:prstClr val="black"/>
                </a:solidFill>
              </a:rPr>
              <a:t>effects</a:t>
            </a:r>
            <a:r>
              <a:rPr lang="en-US" sz="2000" dirty="0">
                <a:solidFill>
                  <a:prstClr val="black"/>
                </a:solidFill>
              </a:rPr>
              <a:t>)</a:t>
            </a:r>
            <a:endParaRPr lang="en-US" sz="2400" dirty="0"/>
          </a:p>
        </p:txBody>
      </p:sp>
      <p:sp>
        <p:nvSpPr>
          <p:cNvPr id="15" name="Callout: Line with Border and Accent Bar 14">
            <a:extLst>
              <a:ext uri="{FF2B5EF4-FFF2-40B4-BE49-F238E27FC236}">
                <a16:creationId xmlns:a16="http://schemas.microsoft.com/office/drawing/2014/main" id="{C26809B5-7000-4358-B462-8A8EC8BA0CD4}"/>
              </a:ext>
            </a:extLst>
          </p:cNvPr>
          <p:cNvSpPr/>
          <p:nvPr/>
        </p:nvSpPr>
        <p:spPr>
          <a:xfrm>
            <a:off x="3786945" y="3737413"/>
            <a:ext cx="1695384" cy="357779"/>
          </a:xfrm>
          <a:prstGeom prst="accentBorderCallout1">
            <a:avLst>
              <a:gd name="adj1" fmla="val 33818"/>
              <a:gd name="adj2" fmla="val -4631"/>
              <a:gd name="adj3" fmla="val 104840"/>
              <a:gd name="adj4" fmla="val -13202"/>
            </a:avLst>
          </a:prstGeom>
          <a:solidFill>
            <a:schemeClr val="bg2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98% taxonomic</a:t>
            </a:r>
          </a:p>
        </p:txBody>
      </p:sp>
      <p:sp>
        <p:nvSpPr>
          <p:cNvPr id="16" name="Callout: Line with Border and Accent Bar 15">
            <a:extLst>
              <a:ext uri="{FF2B5EF4-FFF2-40B4-BE49-F238E27FC236}">
                <a16:creationId xmlns:a16="http://schemas.microsoft.com/office/drawing/2014/main" id="{885C5B64-37F2-4FCF-AA28-68756EB0C272}"/>
              </a:ext>
            </a:extLst>
          </p:cNvPr>
          <p:cNvSpPr/>
          <p:nvPr/>
        </p:nvSpPr>
        <p:spPr>
          <a:xfrm>
            <a:off x="1359023" y="3737413"/>
            <a:ext cx="1695384" cy="357779"/>
          </a:xfrm>
          <a:prstGeom prst="accentBorderCallout1">
            <a:avLst>
              <a:gd name="adj1" fmla="val 33818"/>
              <a:gd name="adj2" fmla="val -4631"/>
              <a:gd name="adj3" fmla="val 104840"/>
              <a:gd name="adj4" fmla="val -13552"/>
            </a:avLst>
          </a:prstGeom>
          <a:solidFill>
            <a:schemeClr val="bg2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99% taxonomic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5A4B989-0F93-4852-842C-CF4205650E0D}"/>
              </a:ext>
            </a:extLst>
          </p:cNvPr>
          <p:cNvSpPr/>
          <p:nvPr/>
        </p:nvSpPr>
        <p:spPr>
          <a:xfrm>
            <a:off x="838200" y="4231833"/>
            <a:ext cx="1816924" cy="636320"/>
          </a:xfrm>
          <a:prstGeom prst="roundRect">
            <a:avLst>
              <a:gd name="adj" fmla="val 35330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>
                <a:solidFill>
                  <a:schemeClr val="tx1"/>
                </a:solidFill>
              </a:rPr>
              <a:t>OpenCyc</a:t>
            </a:r>
            <a:br>
              <a:rPr lang="en-US" i="1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</a:t>
            </a:r>
            <a:r>
              <a:rPr lang="en-US" sz="1600" dirty="0" err="1">
                <a:solidFill>
                  <a:schemeClr val="tx1"/>
                </a:solidFill>
              </a:rPr>
              <a:t>Lenat</a:t>
            </a:r>
            <a:r>
              <a:rPr lang="en-US" sz="1600" dirty="0">
                <a:solidFill>
                  <a:schemeClr val="tx1"/>
                </a:solidFill>
              </a:rPr>
              <a:t>, 1995)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5CD5C5A-74F2-43C7-A830-ED16DF6359CF}"/>
              </a:ext>
            </a:extLst>
          </p:cNvPr>
          <p:cNvSpPr/>
          <p:nvPr/>
        </p:nvSpPr>
        <p:spPr>
          <a:xfrm>
            <a:off x="838200" y="5012381"/>
            <a:ext cx="1816925" cy="860962"/>
          </a:xfrm>
          <a:prstGeom prst="roundRect">
            <a:avLst>
              <a:gd name="adj" fmla="val 3252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>
                <a:solidFill>
                  <a:schemeClr val="tx1"/>
                </a:solidFill>
              </a:rPr>
              <a:t>EventNet</a:t>
            </a:r>
            <a:r>
              <a:rPr lang="en-US" i="1" dirty="0">
                <a:solidFill>
                  <a:schemeClr val="tx1"/>
                </a:solidFill>
              </a:rPr>
              <a:t> </a:t>
            </a:r>
            <a:br>
              <a:rPr lang="en-US" i="1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(Espinosa &amp; Lieberman, 2005)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0787254-3C97-422F-91EA-A7190FB8270E}"/>
              </a:ext>
            </a:extLst>
          </p:cNvPr>
          <p:cNvSpPr/>
          <p:nvPr/>
        </p:nvSpPr>
        <p:spPr>
          <a:xfrm>
            <a:off x="2816432" y="4239421"/>
            <a:ext cx="2784764" cy="636319"/>
          </a:xfrm>
          <a:prstGeom prst="roundRect">
            <a:avLst>
              <a:gd name="adj" fmla="val 3812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>
                <a:solidFill>
                  <a:schemeClr val="tx1"/>
                </a:solidFill>
              </a:rPr>
              <a:t>ConceptNet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(Liu &amp; Singh, 2004)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4E98C2C-B713-427F-9D34-D395ED537931}"/>
              </a:ext>
            </a:extLst>
          </p:cNvPr>
          <p:cNvSpPr/>
          <p:nvPr/>
        </p:nvSpPr>
        <p:spPr>
          <a:xfrm>
            <a:off x="2816432" y="5012381"/>
            <a:ext cx="2784764" cy="860962"/>
          </a:xfrm>
          <a:prstGeom prst="roundRect">
            <a:avLst>
              <a:gd name="adj" fmla="val 3321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Formal Theory of Commonsense Psychology </a:t>
            </a:r>
            <a:br>
              <a:rPr lang="en-US" i="1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(Gordon &amp; Hobbs, 2017)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726401-0DC3-4F35-8534-F73539DA44DF}"/>
              </a:ext>
            </a:extLst>
          </p:cNvPr>
          <p:cNvSpPr txBox="1"/>
          <p:nvPr/>
        </p:nvSpPr>
        <p:spPr>
          <a:xfrm>
            <a:off x="649207" y="1319883"/>
            <a:ext cx="5048991" cy="76944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Knowledge of “</a:t>
            </a:r>
            <a:r>
              <a:rPr lang="en-US" sz="2400" b="1" i="1" dirty="0"/>
              <a:t>what</a:t>
            </a:r>
            <a:r>
              <a:rPr lang="en-US" sz="2400" dirty="0"/>
              <a:t>”</a:t>
            </a:r>
            <a:br>
              <a:rPr lang="en-US" sz="2400" dirty="0"/>
            </a:br>
            <a:r>
              <a:rPr lang="en-US" sz="2000" dirty="0"/>
              <a:t>(taxonomic: </a:t>
            </a:r>
            <a:r>
              <a:rPr lang="en-US" sz="2000" dirty="0">
                <a:latin typeface="Ubuntu Mono" panose="020B0509030602030204" pitchFamily="49" charset="0"/>
              </a:rPr>
              <a:t>A </a:t>
            </a:r>
            <a:r>
              <a:rPr lang="en-US" sz="2000" dirty="0" err="1">
                <a:latin typeface="Ubuntu Mono" panose="020B0509030602030204" pitchFamily="49" charset="0"/>
              </a:rPr>
              <a:t>isA</a:t>
            </a:r>
            <a:r>
              <a:rPr lang="en-US" sz="2000" dirty="0">
                <a:latin typeface="Ubuntu Mono" panose="020B0509030602030204" pitchFamily="49" charset="0"/>
              </a:rPr>
              <a:t> B</a:t>
            </a:r>
            <a:r>
              <a:rPr lang="en-US" sz="2000" dirty="0"/>
              <a:t>; Davis and Marcus, 2015)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66F3664-1F4C-46C1-8D7A-20D87CB4EBC8}"/>
              </a:ext>
            </a:extLst>
          </p:cNvPr>
          <p:cNvSpPr/>
          <p:nvPr/>
        </p:nvSpPr>
        <p:spPr>
          <a:xfrm>
            <a:off x="9119244" y="5012382"/>
            <a:ext cx="2234540" cy="860961"/>
          </a:xfrm>
          <a:prstGeom prst="roundRect">
            <a:avLst>
              <a:gd name="adj" fmla="val 3159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ATOMIC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B9F1AB7-F29D-9640-BD59-0C65EC73E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01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871BB-E8A5-48E1-B3D1-E88408843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0531"/>
          </a:xfrm>
        </p:spPr>
        <p:txBody>
          <a:bodyPr>
            <a:normAutofit/>
          </a:bodyPr>
          <a:lstStyle/>
          <a:p>
            <a:r>
              <a:rPr lang="en-US" dirty="0"/>
              <a:t>Existing commonsense knowledge bases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11CD24-0FA7-49D2-9FB0-F914CF966035}"/>
              </a:ext>
            </a:extLst>
          </p:cNvPr>
          <p:cNvCxnSpPr/>
          <p:nvPr/>
        </p:nvCxnSpPr>
        <p:spPr>
          <a:xfrm>
            <a:off x="6096000" y="1175656"/>
            <a:ext cx="0" cy="5363256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CE2DDA5-9967-4FE7-8052-0C5D8979BE5E}"/>
              </a:ext>
            </a:extLst>
          </p:cNvPr>
          <p:cNvSpPr txBox="1"/>
          <p:nvPr/>
        </p:nvSpPr>
        <p:spPr>
          <a:xfrm>
            <a:off x="649207" y="1319883"/>
            <a:ext cx="5048991" cy="76944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Knowledge of “</a:t>
            </a:r>
            <a:r>
              <a:rPr lang="en-US" sz="2400" b="1" i="1" dirty="0"/>
              <a:t>what</a:t>
            </a:r>
            <a:r>
              <a:rPr lang="en-US" sz="2400" dirty="0"/>
              <a:t>”</a:t>
            </a:r>
            <a:br>
              <a:rPr lang="en-US" sz="2400" dirty="0"/>
            </a:br>
            <a:r>
              <a:rPr lang="en-US" sz="2000" dirty="0"/>
              <a:t>(taxonomic: </a:t>
            </a:r>
            <a:r>
              <a:rPr lang="en-US" sz="2000" dirty="0">
                <a:latin typeface="Ubuntu Mono" panose="020B0509030602030204" pitchFamily="49" charset="0"/>
              </a:rPr>
              <a:t>A </a:t>
            </a:r>
            <a:r>
              <a:rPr lang="en-US" sz="2000" dirty="0" err="1">
                <a:latin typeface="Ubuntu Mono" panose="020B0509030602030204" pitchFamily="49" charset="0"/>
              </a:rPr>
              <a:t>isA</a:t>
            </a:r>
            <a:r>
              <a:rPr lang="en-US" sz="2000" dirty="0">
                <a:latin typeface="Ubuntu Mono" panose="020B0509030602030204" pitchFamily="49" charset="0"/>
              </a:rPr>
              <a:t> B</a:t>
            </a:r>
            <a:r>
              <a:rPr lang="en-US" sz="2000" dirty="0"/>
              <a:t>; Davis and Marcus, 2015)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60D3C8-5B59-40DD-B9CB-9C68E12B2FB1}"/>
              </a:ext>
            </a:extLst>
          </p:cNvPr>
          <p:cNvSpPr txBox="1"/>
          <p:nvPr/>
        </p:nvSpPr>
        <p:spPr>
          <a:xfrm>
            <a:off x="6477993" y="1319883"/>
            <a:ext cx="4875791" cy="76944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Knowledge of “</a:t>
            </a:r>
            <a:r>
              <a:rPr lang="en-US" sz="2400" b="1" i="1" dirty="0"/>
              <a:t>why</a:t>
            </a:r>
            <a:r>
              <a:rPr lang="en-US" sz="2400" dirty="0"/>
              <a:t>” and “</a:t>
            </a:r>
            <a:r>
              <a:rPr lang="en-US" sz="2400" b="1" i="1" dirty="0"/>
              <a:t>how</a:t>
            </a:r>
            <a:r>
              <a:rPr lang="en-US" sz="2400" dirty="0"/>
              <a:t>”</a:t>
            </a:r>
          </a:p>
          <a:p>
            <a:pPr algn="ctr"/>
            <a:r>
              <a:rPr lang="en-US" sz="2000" dirty="0">
                <a:solidFill>
                  <a:prstClr val="black"/>
                </a:solidFill>
              </a:rPr>
              <a:t>(inferential: </a:t>
            </a:r>
            <a:r>
              <a:rPr lang="en-US" sz="2000" i="1" dirty="0">
                <a:solidFill>
                  <a:prstClr val="black"/>
                </a:solidFill>
              </a:rPr>
              <a:t>causes</a:t>
            </a:r>
            <a:r>
              <a:rPr lang="en-US" sz="2000" dirty="0">
                <a:solidFill>
                  <a:prstClr val="black"/>
                </a:solidFill>
              </a:rPr>
              <a:t> and </a:t>
            </a:r>
            <a:r>
              <a:rPr lang="en-US" sz="2000" i="1" dirty="0">
                <a:solidFill>
                  <a:prstClr val="black"/>
                </a:solidFill>
              </a:rPr>
              <a:t>effects</a:t>
            </a:r>
            <a:r>
              <a:rPr lang="en-US" sz="2000" dirty="0">
                <a:solidFill>
                  <a:prstClr val="black"/>
                </a:solidFill>
              </a:rPr>
              <a:t>)</a:t>
            </a:r>
            <a:endParaRPr lang="en-US" sz="2400" dirty="0"/>
          </a:p>
        </p:txBody>
      </p:sp>
      <p:sp>
        <p:nvSpPr>
          <p:cNvPr id="15" name="Callout: Line with Border and Accent Bar 14">
            <a:extLst>
              <a:ext uri="{FF2B5EF4-FFF2-40B4-BE49-F238E27FC236}">
                <a16:creationId xmlns:a16="http://schemas.microsoft.com/office/drawing/2014/main" id="{C26809B5-7000-4358-B462-8A8EC8BA0CD4}"/>
              </a:ext>
            </a:extLst>
          </p:cNvPr>
          <p:cNvSpPr/>
          <p:nvPr/>
        </p:nvSpPr>
        <p:spPr>
          <a:xfrm>
            <a:off x="3786945" y="3737413"/>
            <a:ext cx="1695384" cy="357779"/>
          </a:xfrm>
          <a:prstGeom prst="accentBorderCallout1">
            <a:avLst>
              <a:gd name="adj1" fmla="val 33818"/>
              <a:gd name="adj2" fmla="val -4631"/>
              <a:gd name="adj3" fmla="val 104840"/>
              <a:gd name="adj4" fmla="val -13202"/>
            </a:avLst>
          </a:prstGeom>
          <a:solidFill>
            <a:schemeClr val="bg2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98% taxonomic</a:t>
            </a:r>
          </a:p>
        </p:txBody>
      </p:sp>
      <p:sp>
        <p:nvSpPr>
          <p:cNvPr id="16" name="Callout: Line with Border and Accent Bar 15">
            <a:extLst>
              <a:ext uri="{FF2B5EF4-FFF2-40B4-BE49-F238E27FC236}">
                <a16:creationId xmlns:a16="http://schemas.microsoft.com/office/drawing/2014/main" id="{885C5B64-37F2-4FCF-AA28-68756EB0C272}"/>
              </a:ext>
            </a:extLst>
          </p:cNvPr>
          <p:cNvSpPr/>
          <p:nvPr/>
        </p:nvSpPr>
        <p:spPr>
          <a:xfrm>
            <a:off x="1359023" y="3737413"/>
            <a:ext cx="1695384" cy="357779"/>
          </a:xfrm>
          <a:prstGeom prst="accentBorderCallout1">
            <a:avLst>
              <a:gd name="adj1" fmla="val 33818"/>
              <a:gd name="adj2" fmla="val -4631"/>
              <a:gd name="adj3" fmla="val 104840"/>
              <a:gd name="adj4" fmla="val -13552"/>
            </a:avLst>
          </a:prstGeom>
          <a:solidFill>
            <a:schemeClr val="bg2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99% taxonomic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5A4B989-0F93-4852-842C-CF4205650E0D}"/>
              </a:ext>
            </a:extLst>
          </p:cNvPr>
          <p:cNvSpPr/>
          <p:nvPr/>
        </p:nvSpPr>
        <p:spPr>
          <a:xfrm>
            <a:off x="838200" y="4231833"/>
            <a:ext cx="1816924" cy="636320"/>
          </a:xfrm>
          <a:prstGeom prst="roundRect">
            <a:avLst>
              <a:gd name="adj" fmla="val 35330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>
                <a:solidFill>
                  <a:schemeClr val="tx1"/>
                </a:solidFill>
              </a:rPr>
              <a:t>OpenCyc</a:t>
            </a:r>
            <a:br>
              <a:rPr lang="en-US" i="1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</a:t>
            </a:r>
            <a:r>
              <a:rPr lang="en-US" sz="1600" dirty="0" err="1">
                <a:solidFill>
                  <a:schemeClr val="tx1"/>
                </a:solidFill>
              </a:rPr>
              <a:t>Lenat</a:t>
            </a:r>
            <a:r>
              <a:rPr lang="en-US" sz="1600" dirty="0">
                <a:solidFill>
                  <a:schemeClr val="tx1"/>
                </a:solidFill>
              </a:rPr>
              <a:t>, 1995)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5CD5C5A-74F2-43C7-A830-ED16DF6359CF}"/>
              </a:ext>
            </a:extLst>
          </p:cNvPr>
          <p:cNvSpPr/>
          <p:nvPr/>
        </p:nvSpPr>
        <p:spPr>
          <a:xfrm>
            <a:off x="838200" y="5012381"/>
            <a:ext cx="1816925" cy="860962"/>
          </a:xfrm>
          <a:prstGeom prst="roundRect">
            <a:avLst>
              <a:gd name="adj" fmla="val 3252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>
                <a:solidFill>
                  <a:schemeClr val="tx1"/>
                </a:solidFill>
              </a:rPr>
              <a:t>EventNet</a:t>
            </a:r>
            <a:r>
              <a:rPr lang="en-US" i="1" dirty="0">
                <a:solidFill>
                  <a:schemeClr val="tx1"/>
                </a:solidFill>
              </a:rPr>
              <a:t> </a:t>
            </a:r>
            <a:br>
              <a:rPr lang="en-US" i="1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(Espinosa &amp; Lieberman, 2005)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0787254-3C97-422F-91EA-A7190FB8270E}"/>
              </a:ext>
            </a:extLst>
          </p:cNvPr>
          <p:cNvSpPr/>
          <p:nvPr/>
        </p:nvSpPr>
        <p:spPr>
          <a:xfrm>
            <a:off x="2816432" y="4239421"/>
            <a:ext cx="2784764" cy="636319"/>
          </a:xfrm>
          <a:prstGeom prst="roundRect">
            <a:avLst>
              <a:gd name="adj" fmla="val 3812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>
                <a:solidFill>
                  <a:schemeClr val="tx1"/>
                </a:solidFill>
              </a:rPr>
              <a:t>ConceptNet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(Liu &amp; Singh, 2004)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4E98C2C-B713-427F-9D34-D395ED537931}"/>
              </a:ext>
            </a:extLst>
          </p:cNvPr>
          <p:cNvSpPr/>
          <p:nvPr/>
        </p:nvSpPr>
        <p:spPr>
          <a:xfrm>
            <a:off x="2816432" y="5012381"/>
            <a:ext cx="2784764" cy="860962"/>
          </a:xfrm>
          <a:prstGeom prst="roundRect">
            <a:avLst>
              <a:gd name="adj" fmla="val 3321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Formal Theory of Commonsense Psychology </a:t>
            </a:r>
            <a:br>
              <a:rPr lang="en-US" i="1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(Gordon &amp; Hobbs, 2017)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EDDCF8-DFC7-439A-A6D1-E5BD39EEA7A1}"/>
              </a:ext>
            </a:extLst>
          </p:cNvPr>
          <p:cNvSpPr txBox="1"/>
          <p:nvPr/>
        </p:nvSpPr>
        <p:spPr>
          <a:xfrm>
            <a:off x="649206" y="2449612"/>
            <a:ext cx="5048992" cy="76944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Represented in </a:t>
            </a:r>
            <a:r>
              <a:rPr lang="en-US" sz="2400" b="1" dirty="0"/>
              <a:t>symbolic logic</a:t>
            </a:r>
          </a:p>
          <a:p>
            <a:pPr algn="ctr"/>
            <a:r>
              <a:rPr lang="en-US" sz="2000" dirty="0"/>
              <a:t>(e.g., LISP-style logic)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E440D9-7C16-4FBB-B356-738CC813206D}"/>
              </a:ext>
            </a:extLst>
          </p:cNvPr>
          <p:cNvSpPr txBox="1"/>
          <p:nvPr/>
        </p:nvSpPr>
        <p:spPr>
          <a:xfrm>
            <a:off x="6477992" y="2449612"/>
            <a:ext cx="4860000" cy="76944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Represented in </a:t>
            </a:r>
            <a:r>
              <a:rPr lang="en-US" sz="2400" b="1" dirty="0"/>
              <a:t>natural language</a:t>
            </a:r>
          </a:p>
          <a:p>
            <a:pPr algn="ctr"/>
            <a:r>
              <a:rPr lang="en-US" sz="2000" dirty="0"/>
              <a:t>(how humans </a:t>
            </a:r>
            <a:r>
              <a:rPr lang="en-US" sz="2000" i="1" dirty="0"/>
              <a:t>talk</a:t>
            </a:r>
            <a:r>
              <a:rPr lang="en-US" sz="2000" dirty="0"/>
              <a:t> and </a:t>
            </a:r>
            <a:r>
              <a:rPr lang="en-US" sz="2000" i="1" dirty="0"/>
              <a:t>think</a:t>
            </a:r>
            <a:r>
              <a:rPr lang="en-US" sz="200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79006D-F40C-4388-BDD2-5E1133413C06}"/>
              </a:ext>
            </a:extLst>
          </p:cNvPr>
          <p:cNvSpPr txBox="1"/>
          <p:nvPr/>
        </p:nvSpPr>
        <p:spPr>
          <a:xfrm>
            <a:off x="5937183" y="4323029"/>
            <a:ext cx="2609588" cy="1846659"/>
          </a:xfrm>
          <a:prstGeom prst="accentBorderCallout1">
            <a:avLst>
              <a:gd name="adj1" fmla="val 75661"/>
              <a:gd name="adj2" fmla="val -3196"/>
              <a:gd name="adj3" fmla="val 66547"/>
              <a:gd name="adj4" fmla="val -11100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Ubuntu Mono" panose="020B0509030602030204" pitchFamily="49" charset="0"/>
              </a:rPr>
              <a:t>event :=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pt-BR" sz="1400" dirty="0">
                <a:solidFill>
                  <a:schemeClr val="bg1"/>
                </a:solidFill>
                <a:latin typeface="Ubuntu Mono" panose="020B0509030602030204" pitchFamily="49" charset="0"/>
              </a:rPr>
              <a:t>(forall (e)</a:t>
            </a:r>
          </a:p>
          <a:p>
            <a:r>
              <a:rPr lang="pt-BR" sz="1400" dirty="0">
                <a:solidFill>
                  <a:schemeClr val="bg1"/>
                </a:solidFill>
                <a:latin typeface="Ubuntu Mono" panose="020B0509030602030204" pitchFamily="49" charset="0"/>
              </a:rPr>
              <a:t> (iff (event e)</a:t>
            </a:r>
          </a:p>
          <a:p>
            <a:r>
              <a:rPr lang="pt-BR" sz="1400" dirty="0">
                <a:solidFill>
                  <a:schemeClr val="bg1"/>
                </a:solidFill>
                <a:latin typeface="Ubuntu Mono" panose="020B0509030602030204" pitchFamily="49" charset="0"/>
              </a:rPr>
              <a:t>  (or (exists (e1 e2)</a:t>
            </a:r>
          </a:p>
          <a:p>
            <a:r>
              <a:rPr lang="pt-BR" sz="1400" dirty="0">
                <a:solidFill>
                  <a:schemeClr val="bg1"/>
                </a:solidFill>
                <a:latin typeface="Ubuntu Mono" panose="020B0509030602030204" pitchFamily="49" charset="0"/>
              </a:rPr>
              <a:t>   (and (nequal e1 e2)</a:t>
            </a:r>
          </a:p>
          <a:p>
            <a:r>
              <a:rPr lang="pt-BR" sz="1400" dirty="0">
                <a:solidFill>
                  <a:schemeClr val="bg1"/>
                </a:solidFill>
                <a:latin typeface="Ubuntu Mono" panose="020B0509030602030204" pitchFamily="49" charset="0"/>
              </a:rPr>
              <a:t>        (change’ e e1 e2)))</a:t>
            </a:r>
          </a:p>
          <a:p>
            <a:r>
              <a:rPr lang="pt-BR" sz="1400" dirty="0">
                <a:solidFill>
                  <a:schemeClr val="bg1"/>
                </a:solidFill>
                <a:latin typeface="Ubuntu Mono" panose="020B0509030602030204" pitchFamily="49" charset="0"/>
              </a:rPr>
              <a:t>    (exists (e1)</a:t>
            </a:r>
          </a:p>
          <a:p>
            <a:r>
              <a:rPr lang="pt-BR" sz="1400" dirty="0">
                <a:solidFill>
                  <a:schemeClr val="bg1"/>
                </a:solidFill>
                <a:latin typeface="Ubuntu Mono" panose="020B0509030602030204" pitchFamily="49" charset="0"/>
              </a:rPr>
              <a:t>     (subevent e1 e)))))</a:t>
            </a:r>
            <a:endParaRPr lang="en-US" sz="1400" dirty="0">
              <a:solidFill>
                <a:schemeClr val="bg1"/>
              </a:solidFill>
              <a:latin typeface="Ubuntu Mono" panose="020B0509030602030204" pitchFamily="49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AAC7A58-60B3-418F-B648-DD7EF5C90901}"/>
              </a:ext>
            </a:extLst>
          </p:cNvPr>
          <p:cNvSpPr/>
          <p:nvPr/>
        </p:nvSpPr>
        <p:spPr>
          <a:xfrm>
            <a:off x="9119244" y="5012382"/>
            <a:ext cx="2234540" cy="860961"/>
          </a:xfrm>
          <a:prstGeom prst="roundRect">
            <a:avLst>
              <a:gd name="adj" fmla="val 3159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</a:rPr>
              <a:t>ATOMIC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8C6AF77-E6E5-9C49-B4C2-070D446BE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2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E60FEB-1E91-422B-AEA6-F5FAF4D76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3062479"/>
            <a:ext cx="11460480" cy="733041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How to acquire causes and effects </a:t>
            </a:r>
            <a:r>
              <a:rPr lang="en-US" sz="4400" i="1" dirty="0"/>
              <a:t>at scale</a:t>
            </a:r>
            <a:r>
              <a:rPr lang="en-US" sz="4400" dirty="0"/>
              <a:t>?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A7A7913-5654-1C43-B83B-EF5888AE1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88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73"/>
    </mc:Choice>
    <mc:Fallback xmlns="">
      <p:transition spd="slow" advTm="8573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F0824-5528-49D4-8576-F12A06436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Eliciting commonsense from people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5EE13-1F0A-45D3-891D-528D8A7BFE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976077" cy="4351338"/>
          </a:xfrm>
        </p:spPr>
        <p:txBody>
          <a:bodyPr anchor="t"/>
          <a:lstStyle/>
          <a:p>
            <a:pPr marL="0" indent="0">
              <a:buNone/>
            </a:pPr>
            <a:r>
              <a:rPr lang="en-US" sz="4000" dirty="0"/>
              <a:t>Goals:</a:t>
            </a:r>
          </a:p>
          <a:p>
            <a:pPr>
              <a:spcBef>
                <a:spcPts val="2400"/>
              </a:spcBef>
              <a:spcAft>
                <a:spcPts val="1800"/>
              </a:spcAft>
            </a:pPr>
            <a:r>
              <a:rPr lang="en-US" sz="3600" dirty="0"/>
              <a:t>Quantity</a:t>
            </a:r>
          </a:p>
          <a:p>
            <a:pPr>
              <a:spcBef>
                <a:spcPts val="2400"/>
              </a:spcBef>
              <a:spcAft>
                <a:spcPts val="1800"/>
              </a:spcAft>
            </a:pPr>
            <a:r>
              <a:rPr lang="en-US" sz="3600" dirty="0"/>
              <a:t>Quality</a:t>
            </a:r>
          </a:p>
          <a:p>
            <a:pPr>
              <a:spcBef>
                <a:spcPts val="2400"/>
              </a:spcBef>
              <a:spcAft>
                <a:spcPts val="1800"/>
              </a:spcAft>
            </a:pPr>
            <a:r>
              <a:rPr lang="en-US" sz="3600" dirty="0"/>
              <a:t>Diversity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5041AA-8FCA-4EC6-AC58-5806D2A66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56554" y="1825625"/>
            <a:ext cx="6297246" cy="4351338"/>
          </a:xfrm>
        </p:spPr>
        <p:txBody>
          <a:bodyPr anchor="t"/>
          <a:lstStyle/>
          <a:p>
            <a:pPr marL="0" indent="0">
              <a:buNone/>
            </a:pPr>
            <a:r>
              <a:rPr lang="en-US" sz="4000" dirty="0"/>
              <a:t>Crowdsourcing!</a:t>
            </a:r>
          </a:p>
          <a:p>
            <a:pPr marL="0" indent="0">
              <a:buNone/>
            </a:pPr>
            <a:r>
              <a:rPr lang="en-US" sz="4000" dirty="0"/>
              <a:t>Design framework:</a:t>
            </a:r>
          </a:p>
          <a:p>
            <a:r>
              <a:rPr lang="en-US" dirty="0"/>
              <a:t>Easy to elicit commonsense knowledge around event prompts</a:t>
            </a:r>
          </a:p>
          <a:p>
            <a:r>
              <a:rPr lang="en-US" dirty="0"/>
              <a:t>Scalable by collecting </a:t>
            </a:r>
            <a:r>
              <a:rPr lang="en-US" b="1" dirty="0"/>
              <a:t>short natural language</a:t>
            </a:r>
            <a:r>
              <a:rPr lang="en-US" dirty="0"/>
              <a:t> annotations </a:t>
            </a:r>
          </a:p>
          <a:p>
            <a:pPr lvl="1"/>
            <a:r>
              <a:rPr lang="en-US" dirty="0"/>
              <a:t>vs. complex annotation schemes</a:t>
            </a:r>
          </a:p>
        </p:txBody>
      </p:sp>
      <p:pic>
        <p:nvPicPr>
          <p:cNvPr id="6" name="Picture 4" descr="Related image">
            <a:extLst>
              <a:ext uri="{FF2B5EF4-FFF2-40B4-BE49-F238E27FC236}">
                <a16:creationId xmlns:a16="http://schemas.microsoft.com/office/drawing/2014/main" id="{F874B036-8C62-445A-9549-80E6F8FB4B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1" t="27314" r="5361" b="27314"/>
          <a:stretch/>
        </p:blipFill>
        <p:spPr bwMode="auto">
          <a:xfrm>
            <a:off x="6975296" y="5335706"/>
            <a:ext cx="2459762" cy="1250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907D60-EB12-E94B-B3CA-E2F1A6230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5E10F94-5F62-754D-80F1-603F1AC971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8" r="20217" b="40977"/>
          <a:stretch/>
        </p:blipFill>
        <p:spPr bwMode="auto">
          <a:xfrm>
            <a:off x="1232452" y="4015410"/>
            <a:ext cx="9727096" cy="244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1FDAFBE-ED27-F74B-82EB-750512365B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72" r="1196" b="40977"/>
          <a:stretch/>
        </p:blipFill>
        <p:spPr bwMode="auto">
          <a:xfrm>
            <a:off x="4518991" y="0"/>
            <a:ext cx="3154018" cy="3676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864A9BB-0F4A-8F4E-A2E0-175D4A339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04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F0824-5528-49D4-8576-F12A06436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Commonsense knowledge in ATOMIC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5EE13-1F0A-45D3-891D-528D8A7BFEF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4000" dirty="0"/>
              <a:t>Goals:</a:t>
            </a:r>
          </a:p>
          <a:p>
            <a:pPr>
              <a:spcBef>
                <a:spcPts val="2400"/>
              </a:spcBef>
              <a:spcAft>
                <a:spcPts val="1800"/>
              </a:spcAft>
            </a:pPr>
            <a:r>
              <a:rPr lang="en-US" sz="3600" dirty="0"/>
              <a:t>Quantity</a:t>
            </a:r>
          </a:p>
          <a:p>
            <a:pPr>
              <a:spcBef>
                <a:spcPts val="2400"/>
              </a:spcBef>
              <a:spcAft>
                <a:spcPts val="1800"/>
              </a:spcAft>
            </a:pPr>
            <a:r>
              <a:rPr lang="en-US" sz="3600" dirty="0"/>
              <a:t>Quality</a:t>
            </a:r>
          </a:p>
          <a:p>
            <a:pPr>
              <a:spcBef>
                <a:spcPts val="2400"/>
              </a:spcBef>
              <a:spcAft>
                <a:spcPts val="1800"/>
              </a:spcAft>
            </a:pPr>
            <a:r>
              <a:rPr lang="en-US" sz="3600" dirty="0"/>
              <a:t>Diversity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BC39D21-386F-4951-A1EE-0BE9B93E10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90647" y="1825625"/>
            <a:ext cx="7063154" cy="4739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ATOMIC:</a:t>
            </a:r>
          </a:p>
          <a:p>
            <a:pPr>
              <a:spcBef>
                <a:spcPts val="2400"/>
              </a:spcBef>
              <a:spcAft>
                <a:spcPts val="1800"/>
              </a:spcAft>
            </a:pPr>
            <a:r>
              <a:rPr lang="en-US" sz="3600" dirty="0"/>
              <a:t>880K </a:t>
            </a:r>
            <a:r>
              <a:rPr lang="en-US" sz="3600" i="1" dirty="0"/>
              <a:t>if</a:t>
            </a:r>
            <a:r>
              <a:rPr lang="en-US" sz="3600" dirty="0"/>
              <a:t>-Event-</a:t>
            </a:r>
            <a:r>
              <a:rPr lang="en-US" sz="3600" i="1" dirty="0"/>
              <a:t>then</a:t>
            </a:r>
            <a:r>
              <a:rPr lang="en-US" sz="3600" dirty="0"/>
              <a:t>-* triples</a:t>
            </a:r>
          </a:p>
          <a:p>
            <a:pPr>
              <a:spcBef>
                <a:spcPts val="2400"/>
              </a:spcBef>
              <a:spcAft>
                <a:spcPts val="1800"/>
              </a:spcAft>
            </a:pPr>
            <a:r>
              <a:rPr lang="en-US" sz="3600" dirty="0"/>
              <a:t>&gt;85 % of triples valid in quality test</a:t>
            </a:r>
          </a:p>
          <a:p>
            <a:pPr>
              <a:spcBef>
                <a:spcPts val="2400"/>
              </a:spcBef>
              <a:spcAft>
                <a:spcPts val="600"/>
              </a:spcAft>
            </a:pPr>
            <a:r>
              <a:rPr lang="en-US" sz="3600" dirty="0"/>
              <a:t>Multiple likely event interpretations</a:t>
            </a:r>
            <a:endParaRPr lang="en-US" sz="3200" dirty="0"/>
          </a:p>
          <a:p>
            <a:pPr lvl="1">
              <a:spcBef>
                <a:spcPts val="0"/>
              </a:spcBef>
              <a:spcAft>
                <a:spcPts val="1800"/>
              </a:spcAft>
            </a:pPr>
            <a:r>
              <a:rPr lang="en-US" sz="2800" dirty="0"/>
              <a:t>Commonsense knowledge is distributional </a:t>
            </a:r>
          </a:p>
        </p:txBody>
      </p:sp>
      <p:pic>
        <p:nvPicPr>
          <p:cNvPr id="1028" name="Picture 4" descr="Image result for checkmark">
            <a:extLst>
              <a:ext uri="{FF2B5EF4-FFF2-40B4-BE49-F238E27FC236}">
                <a16:creationId xmlns:a16="http://schemas.microsoft.com/office/drawing/2014/main" id="{F80BB50D-3ABD-4CFD-948B-57C241667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2698" y="2326743"/>
            <a:ext cx="741455" cy="772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Image result for checkmark">
            <a:extLst>
              <a:ext uri="{FF2B5EF4-FFF2-40B4-BE49-F238E27FC236}">
                <a16:creationId xmlns:a16="http://schemas.microsoft.com/office/drawing/2014/main" id="{874AC2D4-CE61-4969-8E18-347D58DE8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2699" y="3375620"/>
            <a:ext cx="741455" cy="772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Image result for checkmark">
            <a:extLst>
              <a:ext uri="{FF2B5EF4-FFF2-40B4-BE49-F238E27FC236}">
                <a16:creationId xmlns:a16="http://schemas.microsoft.com/office/drawing/2014/main" id="{501EF3F3-64DB-4308-94DC-7AA217795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2698" y="4424496"/>
            <a:ext cx="741455" cy="772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BE2E5A5-A233-6C4D-91C4-D63DD9924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0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98BAFE-7723-4A5D-BB43-0A0DEFA0DD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5"/>
          <a:stretch/>
        </p:blipFill>
        <p:spPr>
          <a:xfrm>
            <a:off x="76200" y="-871392"/>
            <a:ext cx="12115800" cy="7686433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D3DB8C-C2D4-4CBC-90D8-87609E3D6AF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1337" r="28906" b="21454"/>
          <a:stretch/>
        </p:blipFill>
        <p:spPr>
          <a:xfrm>
            <a:off x="1" y="0"/>
            <a:ext cx="8667750" cy="5165969"/>
          </a:xfrm>
          <a:prstGeom prst="homePlate">
            <a:avLst>
              <a:gd name="adj" fmla="val 18113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  <a:effectLst/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8A29C1FC-DBEC-444C-BE2E-157362D58FFF}"/>
              </a:ext>
            </a:extLst>
          </p:cNvPr>
          <p:cNvGrpSpPr/>
          <p:nvPr/>
        </p:nvGrpSpPr>
        <p:grpSpPr>
          <a:xfrm>
            <a:off x="6072339" y="2933948"/>
            <a:ext cx="1059032" cy="408299"/>
            <a:chOff x="5449147" y="2724150"/>
            <a:chExt cx="2961428" cy="1141748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C02D28E-6E91-42FA-9559-4BDEAF689011}"/>
                </a:ext>
              </a:extLst>
            </p:cNvPr>
            <p:cNvSpPr/>
            <p:nvPr/>
          </p:nvSpPr>
          <p:spPr>
            <a:xfrm>
              <a:off x="5449147" y="2724150"/>
              <a:ext cx="2961428" cy="1141748"/>
            </a:xfrm>
            <a:prstGeom prst="ellipse">
              <a:avLst/>
            </a:prstGeom>
            <a:solidFill>
              <a:srgbClr val="E6E6E6"/>
            </a:soli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/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  <a:t>      X repels</a:t>
              </a:r>
              <a:b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</a:b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  <a:t>      Y’s attack</a:t>
              </a:r>
            </a:p>
          </p:txBody>
        </p:sp>
        <p:pic>
          <p:nvPicPr>
            <p:cNvPr id="29" name="Picture 2" descr="Image result for defense">
              <a:extLst>
                <a:ext uri="{FF2B5EF4-FFF2-40B4-BE49-F238E27FC236}">
                  <a16:creationId xmlns:a16="http://schemas.microsoft.com/office/drawing/2014/main" id="{2814FEC7-9945-497E-994A-0B93EAB788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9293" y="3010352"/>
              <a:ext cx="595439" cy="569344"/>
            </a:xfrm>
            <a:prstGeom prst="rect">
              <a:avLst/>
            </a:prstGeom>
            <a:noFill/>
            <a:effectLst>
              <a:glow rad="25400">
                <a:schemeClr val="bg1">
                  <a:lumMod val="75000"/>
                  <a:alpha val="6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F08A2D36-13A7-4737-85FF-5C09109D8A9D}"/>
              </a:ext>
            </a:extLst>
          </p:cNvPr>
          <p:cNvSpPr/>
          <p:nvPr/>
        </p:nvSpPr>
        <p:spPr>
          <a:xfrm>
            <a:off x="633357" y="5375641"/>
            <a:ext cx="10877963" cy="1323439"/>
          </a:xfrm>
          <a:prstGeom prst="wedgeRectCallout">
            <a:avLst>
              <a:gd name="adj1" fmla="val -19969"/>
              <a:gd name="adj2" fmla="val -3164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we teach models to reason about</a:t>
            </a:r>
            <a:b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40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causes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and </a:t>
            </a:r>
            <a:r>
              <a:rPr lang="en-US" sz="40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effects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of new events using ATOMIC?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Arrow: Curved Down 1">
            <a:extLst>
              <a:ext uri="{FF2B5EF4-FFF2-40B4-BE49-F238E27FC236}">
                <a16:creationId xmlns:a16="http://schemas.microsoft.com/office/drawing/2014/main" id="{D5628D14-CD99-4F4E-B73D-029BB8746569}"/>
              </a:ext>
            </a:extLst>
          </p:cNvPr>
          <p:cNvSpPr/>
          <p:nvPr/>
        </p:nvSpPr>
        <p:spPr>
          <a:xfrm>
            <a:off x="7923893" y="1838349"/>
            <a:ext cx="2447925" cy="1133475"/>
          </a:xfrm>
          <a:prstGeom prst="curvedDownArrow">
            <a:avLst>
              <a:gd name="adj1" fmla="val 29963"/>
              <a:gd name="adj2" fmla="val 71177"/>
              <a:gd name="adj3" fmla="val 31723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12D168-5975-DD47-8514-257C35FFA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47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85"/>
    </mc:Choice>
    <mc:Fallback xmlns="">
      <p:transition spd="slow" advTm="438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61611-8554-4A29-AF3F-B96544B52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Reasoning about cause and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A7B15-D3D2-4367-B02D-805F6BA02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3435"/>
            <a:ext cx="7195956" cy="4351338"/>
          </a:xfrm>
        </p:spPr>
        <p:txBody>
          <a:bodyPr anchor="ctr">
            <a:normAutofit/>
          </a:bodyPr>
          <a:lstStyle/>
          <a:p>
            <a:r>
              <a:rPr lang="en-US" dirty="0"/>
              <a:t>Humans have </a:t>
            </a:r>
            <a:r>
              <a:rPr lang="en-US" b="1" dirty="0"/>
              <a:t>theory of mind</a:t>
            </a:r>
            <a:r>
              <a:rPr lang="en-US" dirty="0"/>
              <a:t>, allowing us to</a:t>
            </a:r>
            <a:endParaRPr lang="en-US" b="1" dirty="0"/>
          </a:p>
          <a:p>
            <a:pPr lvl="1"/>
            <a:r>
              <a:rPr lang="en-US" dirty="0"/>
              <a:t>make inferences about </a:t>
            </a:r>
            <a:r>
              <a:rPr lang="en-US" b="1" dirty="0"/>
              <a:t>people’s mental states</a:t>
            </a:r>
          </a:p>
          <a:p>
            <a:pPr lvl="1"/>
            <a:r>
              <a:rPr lang="en-US" dirty="0"/>
              <a:t>understand </a:t>
            </a:r>
            <a:r>
              <a:rPr lang="en-US" b="1" dirty="0"/>
              <a:t>likely events</a:t>
            </a:r>
            <a:r>
              <a:rPr lang="en-US" dirty="0"/>
              <a:t> that precede and follow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AI systems cannot do this type of reasoning</a:t>
            </a:r>
          </a:p>
          <a:p>
            <a:pPr lvl="1"/>
            <a:r>
              <a:rPr lang="en-US" dirty="0"/>
              <a:t>only find </a:t>
            </a:r>
            <a:r>
              <a:rPr lang="en-US" b="1" dirty="0"/>
              <a:t>complex correlational patterns </a:t>
            </a:r>
            <a:r>
              <a:rPr lang="en-US" dirty="0"/>
              <a:t>in training data</a:t>
            </a:r>
          </a:p>
          <a:p>
            <a:pPr lvl="1"/>
            <a:r>
              <a:rPr lang="en-US" b="1" dirty="0"/>
              <a:t>limited to the domain </a:t>
            </a:r>
            <a:r>
              <a:rPr lang="en-US" dirty="0"/>
              <a:t>they are trained on</a:t>
            </a:r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</p:txBody>
      </p:sp>
      <p:pic>
        <p:nvPicPr>
          <p:cNvPr id="1026" name="Picture 2" descr="Image result for the book of why judea pearl">
            <a:extLst>
              <a:ext uri="{FF2B5EF4-FFF2-40B4-BE49-F238E27FC236}">
                <a16:creationId xmlns:a16="http://schemas.microsoft.com/office/drawing/2014/main" id="{B4C49711-B931-410C-960E-D5FD0673D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9220" y="2701307"/>
            <a:ext cx="2337393" cy="361867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B9E191CF-F13F-4342-9935-8B319D6A4D3B}"/>
              </a:ext>
            </a:extLst>
          </p:cNvPr>
          <p:cNvSpPr/>
          <p:nvPr/>
        </p:nvSpPr>
        <p:spPr>
          <a:xfrm>
            <a:off x="1044935" y="5461694"/>
            <a:ext cx="7452852" cy="1077218"/>
          </a:xfrm>
          <a:prstGeom prst="wedgeRectCallout">
            <a:avLst>
              <a:gd name="adj1" fmla="val -21020"/>
              <a:gd name="adj2" fmla="val -49785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3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ATOMIC</a:t>
            </a: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a new knowledge graph to help AI systems perform </a:t>
            </a:r>
            <a:r>
              <a:rPr lang="en-US" sz="3200" b="1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If-Then</a:t>
            </a: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reasoning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50" name="Picture 2" descr="Image result for theory of mind">
            <a:extLst>
              <a:ext uri="{FF2B5EF4-FFF2-40B4-BE49-F238E27FC236}">
                <a16:creationId xmlns:a16="http://schemas.microsoft.com/office/drawing/2014/main" id="{0D9D7586-825A-4D9F-BA99-EF564F5CC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7163" y="180226"/>
            <a:ext cx="3081505" cy="233618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C76E83C-B3E2-F84C-B075-555DEBBE3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4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552"/>
    </mc:Choice>
    <mc:Fallback xmlns="">
      <p:transition spd="slow" advTm="46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2DF4E-64BB-4FA6-B8CB-FBB3D0D34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Teaching neural models cause and effect reasoning using ATOMIC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3B688-6485-4355-AE8A-DB0BA83EC5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0447" y="2206276"/>
            <a:ext cx="6224111" cy="1874621"/>
          </a:xfrm>
        </p:spPr>
        <p:txBody>
          <a:bodyPr anchor="ctr">
            <a:norm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dirty="0"/>
              <a:t>Can models </a:t>
            </a:r>
            <a:r>
              <a:rPr lang="en-US" b="1" i="1" dirty="0"/>
              <a:t>generalize out of ATOMIC to previously unseen </a:t>
            </a:r>
            <a:r>
              <a:rPr lang="en-US" dirty="0"/>
              <a:t>events?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46FA8AC-CFDF-4AC3-AF44-47CCE037537C}"/>
              </a:ext>
            </a:extLst>
          </p:cNvPr>
          <p:cNvSpPr/>
          <p:nvPr/>
        </p:nvSpPr>
        <p:spPr>
          <a:xfrm>
            <a:off x="7285333" y="5261032"/>
            <a:ext cx="3152421" cy="950801"/>
          </a:xfrm>
          <a:prstGeom prst="ellipse">
            <a:avLst/>
          </a:prstGeom>
          <a:solidFill>
            <a:srgbClr val="FFDBA9"/>
          </a:solidFill>
          <a:ln w="28575">
            <a:solidFill>
              <a:srgbClr val="EF8D2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 wanted to save themselves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04148FD-6756-4A15-8D54-E8921E29E150}"/>
              </a:ext>
            </a:extLst>
          </p:cNvPr>
          <p:cNvGrpSpPr/>
          <p:nvPr/>
        </p:nvGrpSpPr>
        <p:grpSpPr>
          <a:xfrm>
            <a:off x="7388649" y="1519017"/>
            <a:ext cx="2961428" cy="1141748"/>
            <a:chOff x="5924246" y="2525494"/>
            <a:chExt cx="2961428" cy="1141748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F9AAE7A-414B-457C-8946-66B47BAD690D}"/>
                </a:ext>
              </a:extLst>
            </p:cNvPr>
            <p:cNvSpPr/>
            <p:nvPr/>
          </p:nvSpPr>
          <p:spPr>
            <a:xfrm>
              <a:off x="5924246" y="2525494"/>
              <a:ext cx="2961428" cy="1141748"/>
            </a:xfrm>
            <a:prstGeom prst="ellipse">
              <a:avLst/>
            </a:prstGeom>
            <a:solidFill>
              <a:srgbClr val="E6E6E6"/>
            </a:solidFill>
            <a:ln w="2857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/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  <a:t>      X repels</a:t>
              </a:r>
              <a:b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</a:b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  <a:t>      Y’s attack</a:t>
              </a:r>
            </a:p>
          </p:txBody>
        </p:sp>
        <p:pic>
          <p:nvPicPr>
            <p:cNvPr id="39" name="Picture 2" descr="Image result for defense">
              <a:extLst>
                <a:ext uri="{FF2B5EF4-FFF2-40B4-BE49-F238E27FC236}">
                  <a16:creationId xmlns:a16="http://schemas.microsoft.com/office/drawing/2014/main" id="{FBA68E5D-201F-4CF8-8FBA-F6346261F5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44392" y="2827575"/>
              <a:ext cx="595439" cy="569344"/>
            </a:xfrm>
            <a:prstGeom prst="rect">
              <a:avLst/>
            </a:prstGeom>
            <a:noFill/>
            <a:effectLst>
              <a:glow rad="101600">
                <a:schemeClr val="bg1">
                  <a:lumMod val="75000"/>
                  <a:alpha val="6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59ABEF7-20E4-4DE4-BA79-4EE5B4CCEC51}"/>
              </a:ext>
            </a:extLst>
          </p:cNvPr>
          <p:cNvCxnSpPr>
            <a:cxnSpLocks/>
            <a:stCxn id="38" idx="4"/>
            <a:endCxn id="24" idx="0"/>
          </p:cNvCxnSpPr>
          <p:nvPr/>
        </p:nvCxnSpPr>
        <p:spPr>
          <a:xfrm rot="5400000">
            <a:off x="7565321" y="3956989"/>
            <a:ext cx="2600267" cy="7819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4" descr="Image result for neural network">
            <a:extLst>
              <a:ext uri="{FF2B5EF4-FFF2-40B4-BE49-F238E27FC236}">
                <a16:creationId xmlns:a16="http://schemas.microsoft.com/office/drawing/2014/main" id="{8E0C0795-9D77-4CC0-8389-C4F449C030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7837133" y="3042896"/>
            <a:ext cx="2064458" cy="13255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9002FA-8657-194D-BB12-3BA6FC2D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20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145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9207"/>
    </mc:Choice>
    <mc:Fallback xmlns="">
      <p:transition advTm="29207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2DF4E-64BB-4FA6-B8CB-FBB3D0D34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Teaching neural models cause and effect reasoning using ATOMIC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3B688-6485-4355-AE8A-DB0BA83EC5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0447" y="2206276"/>
            <a:ext cx="6019675" cy="1874621"/>
          </a:xfrm>
        </p:spPr>
        <p:txBody>
          <a:bodyPr anchor="ctr">
            <a:norm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dirty="0"/>
              <a:t>Can models </a:t>
            </a:r>
            <a:r>
              <a:rPr lang="en-US" b="1" i="1" dirty="0"/>
              <a:t>generalize out of ATOMIC to previously unseen </a:t>
            </a:r>
            <a:r>
              <a:rPr lang="en-US" dirty="0"/>
              <a:t>events?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46FA8AC-CFDF-4AC3-AF44-47CCE037537C}"/>
              </a:ext>
            </a:extLst>
          </p:cNvPr>
          <p:cNvSpPr/>
          <p:nvPr/>
        </p:nvSpPr>
        <p:spPr>
          <a:xfrm>
            <a:off x="6191184" y="5261032"/>
            <a:ext cx="3152421" cy="950801"/>
          </a:xfrm>
          <a:prstGeom prst="ellipse">
            <a:avLst/>
          </a:prstGeom>
          <a:solidFill>
            <a:srgbClr val="FFDBA9"/>
          </a:solidFill>
          <a:ln w="28575">
            <a:solidFill>
              <a:srgbClr val="EF8D2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 wanted to save themselves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04148FD-6756-4A15-8D54-E8921E29E150}"/>
              </a:ext>
            </a:extLst>
          </p:cNvPr>
          <p:cNvGrpSpPr/>
          <p:nvPr/>
        </p:nvGrpSpPr>
        <p:grpSpPr>
          <a:xfrm>
            <a:off x="7388649" y="1519017"/>
            <a:ext cx="2961428" cy="1141748"/>
            <a:chOff x="5924246" y="2525494"/>
            <a:chExt cx="2961428" cy="1141748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F9AAE7A-414B-457C-8946-66B47BAD690D}"/>
                </a:ext>
              </a:extLst>
            </p:cNvPr>
            <p:cNvSpPr/>
            <p:nvPr/>
          </p:nvSpPr>
          <p:spPr>
            <a:xfrm>
              <a:off x="5924246" y="2525494"/>
              <a:ext cx="2961428" cy="1141748"/>
            </a:xfrm>
            <a:prstGeom prst="ellipse">
              <a:avLst/>
            </a:prstGeom>
            <a:solidFill>
              <a:srgbClr val="E6E6E6"/>
            </a:solidFill>
            <a:ln w="2857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/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  <a:t>      X repels</a:t>
              </a:r>
              <a:b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</a:b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unito" panose="00000500000000000000" pitchFamily="2" charset="0"/>
                  <a:ea typeface="+mn-ea"/>
                  <a:cs typeface="+mn-cs"/>
                </a:rPr>
                <a:t>      Y’s attack</a:t>
              </a:r>
            </a:p>
          </p:txBody>
        </p:sp>
        <p:pic>
          <p:nvPicPr>
            <p:cNvPr id="39" name="Picture 2" descr="Image result for defense">
              <a:extLst>
                <a:ext uri="{FF2B5EF4-FFF2-40B4-BE49-F238E27FC236}">
                  <a16:creationId xmlns:a16="http://schemas.microsoft.com/office/drawing/2014/main" id="{FBA68E5D-201F-4CF8-8FBA-F6346261F5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44392" y="2827575"/>
              <a:ext cx="595439" cy="569344"/>
            </a:xfrm>
            <a:prstGeom prst="rect">
              <a:avLst/>
            </a:prstGeom>
            <a:noFill/>
            <a:effectLst>
              <a:glow rad="101600">
                <a:schemeClr val="bg1">
                  <a:lumMod val="75000"/>
                  <a:alpha val="6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3" name="Oval 42">
            <a:extLst>
              <a:ext uri="{FF2B5EF4-FFF2-40B4-BE49-F238E27FC236}">
                <a16:creationId xmlns:a16="http://schemas.microsoft.com/office/drawing/2014/main" id="{577C528E-C4AD-4993-92DF-63687FF65E37}"/>
              </a:ext>
            </a:extLst>
          </p:cNvPr>
          <p:cNvSpPr/>
          <p:nvPr/>
        </p:nvSpPr>
        <p:spPr>
          <a:xfrm>
            <a:off x="9678036" y="5226162"/>
            <a:ext cx="2368056" cy="950801"/>
          </a:xfrm>
          <a:prstGeom prst="ellipse">
            <a:avLst/>
          </a:prstGeom>
          <a:solidFill>
            <a:srgbClr val="D1BCD2"/>
          </a:solidFill>
          <a:ln w="28575">
            <a:solidFill>
              <a:srgbClr val="B391B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 needs to train hard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59ABEF7-20E4-4DE4-BA79-4EE5B4CCEC51}"/>
              </a:ext>
            </a:extLst>
          </p:cNvPr>
          <p:cNvCxnSpPr>
            <a:cxnSpLocks/>
            <a:stCxn id="38" idx="4"/>
            <a:endCxn id="24" idx="0"/>
          </p:cNvCxnSpPr>
          <p:nvPr/>
        </p:nvCxnSpPr>
        <p:spPr>
          <a:xfrm rot="5400000">
            <a:off x="7018246" y="3409914"/>
            <a:ext cx="2600267" cy="1101968"/>
          </a:xfrm>
          <a:prstGeom prst="curvedConnector3">
            <a:avLst>
              <a:gd name="adj1" fmla="val 8216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B164B8D-D782-4443-A0C8-764F980B5AF7}"/>
              </a:ext>
            </a:extLst>
          </p:cNvPr>
          <p:cNvCxnSpPr>
            <a:cxnSpLocks/>
            <a:stCxn id="38" idx="4"/>
            <a:endCxn id="43" idx="1"/>
          </p:cNvCxnSpPr>
          <p:nvPr/>
        </p:nvCxnSpPr>
        <p:spPr>
          <a:xfrm rot="16200000" flipH="1">
            <a:off x="8094777" y="3435350"/>
            <a:ext cx="2704639" cy="1155467"/>
          </a:xfrm>
          <a:prstGeom prst="curvedConnector3">
            <a:avLst>
              <a:gd name="adj1" fmla="val 7831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4" descr="Image result for neural network">
            <a:extLst>
              <a:ext uri="{FF2B5EF4-FFF2-40B4-BE49-F238E27FC236}">
                <a16:creationId xmlns:a16="http://schemas.microsoft.com/office/drawing/2014/main" id="{8E0C0795-9D77-4CC0-8389-C4F449C030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7837133" y="3042896"/>
            <a:ext cx="2064458" cy="13255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CB51CB6-4721-4A0E-B4D2-2B9727D60106}"/>
              </a:ext>
            </a:extLst>
          </p:cNvPr>
          <p:cNvSpPr txBox="1">
            <a:spLocks/>
          </p:cNvSpPr>
          <p:nvPr/>
        </p:nvSpPr>
        <p:spPr>
          <a:xfrm>
            <a:off x="780447" y="3870035"/>
            <a:ext cx="5410736" cy="1452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dirty="0"/>
              <a:t>Can models </a:t>
            </a:r>
            <a:r>
              <a:rPr lang="en-US" b="1" i="1" dirty="0"/>
              <a:t>exploit the structure </a:t>
            </a:r>
            <a:r>
              <a:rPr lang="en-US" dirty="0"/>
              <a:t>of our nine inference dimensions?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239ED16-7BA8-1E43-82B8-9712E21B1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21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86921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9207">
        <p159:morph option="byObject"/>
      </p:transition>
    </mc:Choice>
    <mc:Fallback xmlns="">
      <p:transition spd="slow" advTm="29207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2DF4E-64BB-4FA6-B8CB-FBB3D0D34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commonsense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3B688-6485-4355-AE8A-DB0BA83EC5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530725"/>
          </a:xfrm>
        </p:spPr>
        <p:txBody>
          <a:bodyPr anchor="t">
            <a:normAutofit/>
          </a:bodyPr>
          <a:lstStyle/>
          <a:p>
            <a:r>
              <a:rPr lang="en-US" dirty="0"/>
              <a:t>Adversarial split of ATOMIC events into train/dev/test</a:t>
            </a:r>
          </a:p>
          <a:p>
            <a:pPr lvl="1"/>
            <a:r>
              <a:rPr lang="en-US" sz="2000" dirty="0"/>
              <a:t>To avoid overlap due to similar events</a:t>
            </a:r>
          </a:p>
          <a:p>
            <a:r>
              <a:rPr lang="en-US" dirty="0"/>
              <a:t>Encoder-decoder framework</a:t>
            </a:r>
          </a:p>
          <a:p>
            <a:r>
              <a:rPr lang="en-US" dirty="0"/>
              <a:t>Uni-task 9 dimension-specific encoder-decoders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BE0259E-8D2D-44A6-A620-63B07EDFACAA}"/>
              </a:ext>
            </a:extLst>
          </p:cNvPr>
          <p:cNvSpPr/>
          <p:nvPr/>
        </p:nvSpPr>
        <p:spPr>
          <a:xfrm>
            <a:off x="6248936" y="1988501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7727EA-6FB4-4301-BCE5-E4F0D540F37E}"/>
              </a:ext>
            </a:extLst>
          </p:cNvPr>
          <p:cNvSpPr/>
          <p:nvPr/>
        </p:nvSpPr>
        <p:spPr>
          <a:xfrm>
            <a:off x="6248936" y="2450959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4B12095-21C5-4540-835B-F2BB622009ED}"/>
              </a:ext>
            </a:extLst>
          </p:cNvPr>
          <p:cNvSpPr/>
          <p:nvPr/>
        </p:nvSpPr>
        <p:spPr>
          <a:xfrm>
            <a:off x="6248936" y="2913417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B3F923E-B04A-4D65-8312-0EBF7685DAF9}"/>
              </a:ext>
            </a:extLst>
          </p:cNvPr>
          <p:cNvSpPr/>
          <p:nvPr/>
        </p:nvSpPr>
        <p:spPr>
          <a:xfrm>
            <a:off x="6248936" y="3375875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99ADFB4-9206-4653-B915-7153F01AE2FB}"/>
              </a:ext>
            </a:extLst>
          </p:cNvPr>
          <p:cNvSpPr/>
          <p:nvPr/>
        </p:nvSpPr>
        <p:spPr>
          <a:xfrm>
            <a:off x="6248936" y="3838333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8D03316-7811-4299-A17F-A8DD39ECE773}"/>
              </a:ext>
            </a:extLst>
          </p:cNvPr>
          <p:cNvSpPr/>
          <p:nvPr/>
        </p:nvSpPr>
        <p:spPr>
          <a:xfrm>
            <a:off x="6248936" y="4300791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36A5960-F277-4462-A2E0-27BAE616FB00}"/>
              </a:ext>
            </a:extLst>
          </p:cNvPr>
          <p:cNvSpPr/>
          <p:nvPr/>
        </p:nvSpPr>
        <p:spPr>
          <a:xfrm>
            <a:off x="6248936" y="4763249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9C54E2C-CEAF-4F0D-919F-BE65467FC515}"/>
              </a:ext>
            </a:extLst>
          </p:cNvPr>
          <p:cNvSpPr/>
          <p:nvPr/>
        </p:nvSpPr>
        <p:spPr>
          <a:xfrm>
            <a:off x="6248936" y="5225707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58DC936-4071-40DB-93DA-70CDA932BD32}"/>
              </a:ext>
            </a:extLst>
          </p:cNvPr>
          <p:cNvSpPr/>
          <p:nvPr/>
        </p:nvSpPr>
        <p:spPr>
          <a:xfrm>
            <a:off x="6248936" y="5688163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46FA8AC-CFDF-4AC3-AF44-47CCE037537C}"/>
              </a:ext>
            </a:extLst>
          </p:cNvPr>
          <p:cNvSpPr/>
          <p:nvPr/>
        </p:nvSpPr>
        <p:spPr>
          <a:xfrm>
            <a:off x="9208395" y="1988501"/>
            <a:ext cx="1800358" cy="352028"/>
          </a:xfrm>
          <a:prstGeom prst="ellipse">
            <a:avLst/>
          </a:prstGeom>
          <a:solidFill>
            <a:srgbClr val="FFDBA9"/>
          </a:solidFill>
          <a:ln w="28575">
            <a:solidFill>
              <a:srgbClr val="EF8D2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xIntent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050D281-EABC-4AC7-AB81-B844B9703B4F}"/>
              </a:ext>
            </a:extLst>
          </p:cNvPr>
          <p:cNvSpPr/>
          <p:nvPr/>
        </p:nvSpPr>
        <p:spPr>
          <a:xfrm>
            <a:off x="9208395" y="2450959"/>
            <a:ext cx="1800358" cy="352028"/>
          </a:xfrm>
          <a:prstGeom prst="ellipse">
            <a:avLst/>
          </a:prstGeom>
          <a:solidFill>
            <a:srgbClr val="D1BCD2"/>
          </a:solidFill>
          <a:ln w="28575">
            <a:solidFill>
              <a:srgbClr val="B391B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xNeed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7D5BA92-699A-4965-B578-1B5C034948E8}"/>
              </a:ext>
            </a:extLst>
          </p:cNvPr>
          <p:cNvSpPr/>
          <p:nvPr/>
        </p:nvSpPr>
        <p:spPr>
          <a:xfrm>
            <a:off x="9208395" y="2913417"/>
            <a:ext cx="1800358" cy="352028"/>
          </a:xfrm>
          <a:prstGeom prst="ellipse">
            <a:avLst/>
          </a:prstGeom>
          <a:solidFill>
            <a:srgbClr val="99D5CA"/>
          </a:solidFill>
          <a:ln w="28575">
            <a:solidFill>
              <a:srgbClr val="5ABA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xAttr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730573B-EB42-46DA-82AC-E2CBAE38760A}"/>
              </a:ext>
            </a:extLst>
          </p:cNvPr>
          <p:cNvSpPr/>
          <p:nvPr/>
        </p:nvSpPr>
        <p:spPr>
          <a:xfrm>
            <a:off x="9208395" y="3375875"/>
            <a:ext cx="1800358" cy="352028"/>
          </a:xfrm>
          <a:prstGeom prst="ellipse">
            <a:avLst/>
          </a:prstGeom>
          <a:solidFill>
            <a:srgbClr val="83BBE5"/>
          </a:solidFill>
          <a:ln w="28575">
            <a:solidFill>
              <a:srgbClr val="0C7CB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xReact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83C0C5-141E-4DCF-A74A-66CEA44DDF90}"/>
              </a:ext>
            </a:extLst>
          </p:cNvPr>
          <p:cNvSpPr/>
          <p:nvPr/>
        </p:nvSpPr>
        <p:spPr>
          <a:xfrm>
            <a:off x="9208395" y="3838333"/>
            <a:ext cx="1800358" cy="352028"/>
          </a:xfrm>
          <a:prstGeom prst="ellipse">
            <a:avLst/>
          </a:prstGeom>
          <a:solidFill>
            <a:srgbClr val="EE7576"/>
          </a:solidFill>
          <a:ln w="28575">
            <a:solidFill>
              <a:srgbClr val="E31A1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xWant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A5CD7F9-43EF-48A0-AC3B-C89E2B9C426F}"/>
              </a:ext>
            </a:extLst>
          </p:cNvPr>
          <p:cNvSpPr/>
          <p:nvPr/>
        </p:nvSpPr>
        <p:spPr>
          <a:xfrm>
            <a:off x="9208395" y="4300791"/>
            <a:ext cx="1800358" cy="352028"/>
          </a:xfrm>
          <a:prstGeom prst="ellipse">
            <a:avLst/>
          </a:prstGeom>
          <a:solidFill>
            <a:srgbClr val="A3D977"/>
          </a:solidFill>
          <a:ln w="28575">
            <a:solidFill>
              <a:srgbClr val="7AB64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xEffects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90031DF-CBFD-47FF-A156-E08DC9CF016E}"/>
              </a:ext>
            </a:extLst>
          </p:cNvPr>
          <p:cNvSpPr/>
          <p:nvPr/>
        </p:nvSpPr>
        <p:spPr>
          <a:xfrm>
            <a:off x="9208395" y="4763249"/>
            <a:ext cx="1800358" cy="352028"/>
          </a:xfrm>
          <a:prstGeom prst="ellipse">
            <a:avLst/>
          </a:prstGeom>
          <a:solidFill>
            <a:srgbClr val="B2D6EF"/>
          </a:solidFill>
          <a:ln w="28575">
            <a:solidFill>
              <a:srgbClr val="83BBE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oReact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C1429E0-7404-48EA-8E11-E0A882A4F157}"/>
              </a:ext>
            </a:extLst>
          </p:cNvPr>
          <p:cNvSpPr/>
          <p:nvPr/>
        </p:nvSpPr>
        <p:spPr>
          <a:xfrm>
            <a:off x="9208395" y="5225707"/>
            <a:ext cx="1800358" cy="352028"/>
          </a:xfrm>
          <a:prstGeom prst="ellipse">
            <a:avLst/>
          </a:prstGeom>
          <a:solidFill>
            <a:srgbClr val="FCC2C1"/>
          </a:solidFill>
          <a:ln w="28575">
            <a:solidFill>
              <a:srgbClr val="FF908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oWant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280CEB-A905-4D99-ABD5-7A210342011F}"/>
              </a:ext>
            </a:extLst>
          </p:cNvPr>
          <p:cNvSpPr/>
          <p:nvPr/>
        </p:nvSpPr>
        <p:spPr>
          <a:xfrm>
            <a:off x="9208395" y="5688163"/>
            <a:ext cx="1800358" cy="352028"/>
          </a:xfrm>
          <a:prstGeom prst="ellipse">
            <a:avLst/>
          </a:prstGeom>
          <a:solidFill>
            <a:srgbClr val="C7E8AC"/>
          </a:solidFill>
          <a:ln w="28575">
            <a:solidFill>
              <a:srgbClr val="A3D97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oEffects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cxnSp>
        <p:nvCxnSpPr>
          <p:cNvPr id="62" name="Connector: Curved 61">
            <a:extLst>
              <a:ext uri="{FF2B5EF4-FFF2-40B4-BE49-F238E27FC236}">
                <a16:creationId xmlns:a16="http://schemas.microsoft.com/office/drawing/2014/main" id="{F040D470-A1BD-4887-9859-E52DF921DE05}"/>
              </a:ext>
            </a:extLst>
          </p:cNvPr>
          <p:cNvCxnSpPr>
            <a:cxnSpLocks/>
            <a:stCxn id="17" idx="6"/>
            <a:endCxn id="27" idx="2"/>
          </p:cNvCxnSpPr>
          <p:nvPr/>
        </p:nvCxnSpPr>
        <p:spPr>
          <a:xfrm>
            <a:off x="7559361" y="3551889"/>
            <a:ext cx="1649034" cy="12700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Curved 62">
            <a:extLst>
              <a:ext uri="{FF2B5EF4-FFF2-40B4-BE49-F238E27FC236}">
                <a16:creationId xmlns:a16="http://schemas.microsoft.com/office/drawing/2014/main" id="{63A53B07-3B46-4FDF-BF53-DF0A0149E488}"/>
              </a:ext>
            </a:extLst>
          </p:cNvPr>
          <p:cNvCxnSpPr>
            <a:cxnSpLocks/>
            <a:stCxn id="16" idx="6"/>
            <a:endCxn id="26" idx="2"/>
          </p:cNvCxnSpPr>
          <p:nvPr/>
        </p:nvCxnSpPr>
        <p:spPr>
          <a:xfrm>
            <a:off x="7559361" y="3089431"/>
            <a:ext cx="1649034" cy="12700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or: Curved 65">
            <a:extLst>
              <a:ext uri="{FF2B5EF4-FFF2-40B4-BE49-F238E27FC236}">
                <a16:creationId xmlns:a16="http://schemas.microsoft.com/office/drawing/2014/main" id="{9FB52F6B-2259-4899-9F0F-BF10A96FE973}"/>
              </a:ext>
            </a:extLst>
          </p:cNvPr>
          <p:cNvCxnSpPr>
            <a:cxnSpLocks/>
            <a:stCxn id="15" idx="6"/>
            <a:endCxn id="25" idx="2"/>
          </p:cNvCxnSpPr>
          <p:nvPr/>
        </p:nvCxnSpPr>
        <p:spPr>
          <a:xfrm>
            <a:off x="7559361" y="2626973"/>
            <a:ext cx="1649034" cy="12700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5CC514E9-AFBF-41B2-8F64-ADB2FD9B60A6}"/>
              </a:ext>
            </a:extLst>
          </p:cNvPr>
          <p:cNvCxnSpPr>
            <a:cxnSpLocks/>
            <a:stCxn id="5" idx="6"/>
            <a:endCxn id="24" idx="2"/>
          </p:cNvCxnSpPr>
          <p:nvPr/>
        </p:nvCxnSpPr>
        <p:spPr>
          <a:xfrm>
            <a:off x="7559361" y="2164515"/>
            <a:ext cx="1649034" cy="12700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nector: Curved 74">
            <a:extLst>
              <a:ext uri="{FF2B5EF4-FFF2-40B4-BE49-F238E27FC236}">
                <a16:creationId xmlns:a16="http://schemas.microsoft.com/office/drawing/2014/main" id="{4D26F481-2C2D-468F-B576-08E03ACB405E}"/>
              </a:ext>
            </a:extLst>
          </p:cNvPr>
          <p:cNvCxnSpPr>
            <a:cxnSpLocks/>
            <a:stCxn id="20" idx="6"/>
            <a:endCxn id="30" idx="2"/>
          </p:cNvCxnSpPr>
          <p:nvPr/>
        </p:nvCxnSpPr>
        <p:spPr>
          <a:xfrm>
            <a:off x="7559361" y="4939263"/>
            <a:ext cx="1649034" cy="12700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or: Curved 76">
            <a:extLst>
              <a:ext uri="{FF2B5EF4-FFF2-40B4-BE49-F238E27FC236}">
                <a16:creationId xmlns:a16="http://schemas.microsoft.com/office/drawing/2014/main" id="{0114A59B-E368-4DF4-8DD5-657719011F9A}"/>
              </a:ext>
            </a:extLst>
          </p:cNvPr>
          <p:cNvCxnSpPr>
            <a:cxnSpLocks/>
            <a:stCxn id="21" idx="6"/>
            <a:endCxn id="31" idx="2"/>
          </p:cNvCxnSpPr>
          <p:nvPr/>
        </p:nvCxnSpPr>
        <p:spPr>
          <a:xfrm>
            <a:off x="7559361" y="5401721"/>
            <a:ext cx="1649034" cy="12700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or: Curved 79">
            <a:extLst>
              <a:ext uri="{FF2B5EF4-FFF2-40B4-BE49-F238E27FC236}">
                <a16:creationId xmlns:a16="http://schemas.microsoft.com/office/drawing/2014/main" id="{4960DEAD-43B7-4ADB-B77F-E8BEFAFC01C1}"/>
              </a:ext>
            </a:extLst>
          </p:cNvPr>
          <p:cNvCxnSpPr>
            <a:cxnSpLocks/>
            <a:stCxn id="22" idx="6"/>
            <a:endCxn id="32" idx="2"/>
          </p:cNvCxnSpPr>
          <p:nvPr/>
        </p:nvCxnSpPr>
        <p:spPr>
          <a:xfrm>
            <a:off x="7559361" y="5864177"/>
            <a:ext cx="1649034" cy="12700"/>
          </a:xfrm>
          <a:prstGeom prst="curvedConnector3">
            <a:avLst>
              <a:gd name="adj1" fmla="val 50000"/>
            </a:avLst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ctor: Curved 89">
            <a:extLst>
              <a:ext uri="{FF2B5EF4-FFF2-40B4-BE49-F238E27FC236}">
                <a16:creationId xmlns:a16="http://schemas.microsoft.com/office/drawing/2014/main" id="{E7D34D16-21B5-462E-B422-17CD27494A2F}"/>
              </a:ext>
            </a:extLst>
          </p:cNvPr>
          <p:cNvCxnSpPr>
            <a:cxnSpLocks/>
            <a:stCxn id="19" idx="6"/>
            <a:endCxn id="29" idx="2"/>
          </p:cNvCxnSpPr>
          <p:nvPr/>
        </p:nvCxnSpPr>
        <p:spPr>
          <a:xfrm>
            <a:off x="7559361" y="4476805"/>
            <a:ext cx="1649034" cy="12700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nector: Curved 98">
            <a:extLst>
              <a:ext uri="{FF2B5EF4-FFF2-40B4-BE49-F238E27FC236}">
                <a16:creationId xmlns:a16="http://schemas.microsoft.com/office/drawing/2014/main" id="{F838177D-E567-4AEF-AF58-968906A18999}"/>
              </a:ext>
            </a:extLst>
          </p:cNvPr>
          <p:cNvCxnSpPr>
            <a:cxnSpLocks/>
            <a:stCxn id="18" idx="6"/>
            <a:endCxn id="28" idx="2"/>
          </p:cNvCxnSpPr>
          <p:nvPr/>
        </p:nvCxnSpPr>
        <p:spPr>
          <a:xfrm>
            <a:off x="7559361" y="4014347"/>
            <a:ext cx="1649034" cy="12700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" descr="Image result for neural network">
            <a:extLst>
              <a:ext uri="{FF2B5EF4-FFF2-40B4-BE49-F238E27FC236}">
                <a16:creationId xmlns:a16="http://schemas.microsoft.com/office/drawing/2014/main" id="{D81E75E6-7031-497C-BB83-9495E53E53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8125943" y="1998898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54" name="Picture 4" descr="Image result for neural network">
            <a:extLst>
              <a:ext uri="{FF2B5EF4-FFF2-40B4-BE49-F238E27FC236}">
                <a16:creationId xmlns:a16="http://schemas.microsoft.com/office/drawing/2014/main" id="{974750F2-A4E6-470C-BC84-EB3A21CCC9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8125943" y="2460834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56" name="Picture 4" descr="Image result for neural network">
            <a:extLst>
              <a:ext uri="{FF2B5EF4-FFF2-40B4-BE49-F238E27FC236}">
                <a16:creationId xmlns:a16="http://schemas.microsoft.com/office/drawing/2014/main" id="{E09B24CE-12C1-4414-A9A9-EC9C956819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8125943" y="2922770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59" name="Picture 4" descr="Image result for neural network">
            <a:extLst>
              <a:ext uri="{FF2B5EF4-FFF2-40B4-BE49-F238E27FC236}">
                <a16:creationId xmlns:a16="http://schemas.microsoft.com/office/drawing/2014/main" id="{DEEB814B-7765-4C99-9937-058A894F76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8125943" y="3848728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60" name="Picture 4" descr="Image result for neural network">
            <a:extLst>
              <a:ext uri="{FF2B5EF4-FFF2-40B4-BE49-F238E27FC236}">
                <a16:creationId xmlns:a16="http://schemas.microsoft.com/office/drawing/2014/main" id="{55C944B1-B420-4CA3-94F6-5F9195A038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8125943" y="4311186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61" name="Picture 4" descr="Image result for neural network">
            <a:extLst>
              <a:ext uri="{FF2B5EF4-FFF2-40B4-BE49-F238E27FC236}">
                <a16:creationId xmlns:a16="http://schemas.microsoft.com/office/drawing/2014/main" id="{E33440CF-D2A3-47DB-98A6-A17706CEFD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8125943" y="4774039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65" name="Picture 4" descr="Image result for neural network">
            <a:extLst>
              <a:ext uri="{FF2B5EF4-FFF2-40B4-BE49-F238E27FC236}">
                <a16:creationId xmlns:a16="http://schemas.microsoft.com/office/drawing/2014/main" id="{B617244F-B77C-4A7D-BE57-B24DE80267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8125943" y="5699385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64" name="Picture 4" descr="Image result for neural network">
            <a:extLst>
              <a:ext uri="{FF2B5EF4-FFF2-40B4-BE49-F238E27FC236}">
                <a16:creationId xmlns:a16="http://schemas.microsoft.com/office/drawing/2014/main" id="{C4C7C1D9-E2AA-4C13-9CD1-C57D992EA7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8125943" y="5236102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57" name="Picture 4" descr="Image result for neural network">
            <a:extLst>
              <a:ext uri="{FF2B5EF4-FFF2-40B4-BE49-F238E27FC236}">
                <a16:creationId xmlns:a16="http://schemas.microsoft.com/office/drawing/2014/main" id="{0E7B7B51-E89E-4330-96D9-44EA75B96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8125943" y="3377636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31441F-393F-0D40-8BE9-E70A627D9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22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896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207"/>
    </mc:Choice>
    <mc:Fallback xmlns="">
      <p:transition spd="slow" advTm="29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1" animBg="1"/>
      <p:bldP spid="15" grpId="1" animBg="1"/>
      <p:bldP spid="16" grpId="1" animBg="1"/>
      <p:bldP spid="17" grpId="0" animBg="1"/>
      <p:bldP spid="18" grpId="0" animBg="1"/>
      <p:bldP spid="19" grpId="0" animBg="1"/>
      <p:bldP spid="20" grpId="1" animBg="1"/>
      <p:bldP spid="21" grpId="1" animBg="1"/>
      <p:bldP spid="22" grpId="1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2D11AB3-7264-4CA3-9852-CFD04FD5873A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97" y="4846328"/>
            <a:ext cx="2774139" cy="1846302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6D2F19E-E026-4CEF-8E26-D834F60226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590" y="4860980"/>
            <a:ext cx="2774139" cy="1846302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BE68EBD-A2F7-46F7-BC48-4FE25A3838A9}"/>
              </a:ext>
            </a:extLst>
          </p:cNvPr>
          <p:cNvGrpSpPr/>
          <p:nvPr/>
        </p:nvGrpSpPr>
        <p:grpSpPr>
          <a:xfrm>
            <a:off x="377697" y="3155383"/>
            <a:ext cx="2476351" cy="1705597"/>
            <a:chOff x="4912001" y="906538"/>
            <a:chExt cx="2476351" cy="170559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3BF3FE0-918A-40BC-87F8-99AB6961E1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47491" b="-4271"/>
            <a:stretch/>
          </p:blipFill>
          <p:spPr>
            <a:xfrm>
              <a:off x="4912001" y="906538"/>
              <a:ext cx="1278487" cy="1705597"/>
            </a:xfrm>
            <a:prstGeom prst="roundRect">
              <a:avLst/>
            </a:prstGeom>
            <a:ln>
              <a:noFill/>
            </a:ln>
            <a:effectLst/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658B4C4D-B814-472A-885C-E8820C43CE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-1708" b="53558"/>
            <a:stretch/>
          </p:blipFill>
          <p:spPr>
            <a:xfrm>
              <a:off x="4912002" y="906539"/>
              <a:ext cx="2476350" cy="759670"/>
            </a:xfrm>
            <a:prstGeom prst="roundRect">
              <a:avLst/>
            </a:prstGeom>
            <a:ln>
              <a:noFill/>
            </a:ln>
            <a:effectLst/>
          </p:spPr>
        </p:pic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9C22E91D-C6B9-43A0-9A6C-06AEB021EA9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58" t="49125" r="-2335" b="4432"/>
          <a:stretch/>
        </p:blipFill>
        <p:spPr>
          <a:xfrm>
            <a:off x="4708930" y="4086658"/>
            <a:ext cx="1243583" cy="759670"/>
          </a:xfrm>
          <a:prstGeom prst="roundRect">
            <a:avLst/>
          </a:prstGeom>
          <a:ln>
            <a:noFill/>
          </a:ln>
          <a:effectLst/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14AB058C-A74F-4631-B979-46C287B4A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Multi-task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CA39E35-C412-4EE6-8CF8-3BFEDC851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487" y="2264229"/>
            <a:ext cx="5225142" cy="391273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600" dirty="0"/>
              <a:t>Pre- vs. post conditions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br>
              <a:rPr lang="en-US" sz="3600" dirty="0"/>
            </a:br>
            <a:r>
              <a:rPr lang="en-US" sz="3600" dirty="0" err="1"/>
              <a:t>PersonX</a:t>
            </a:r>
            <a:r>
              <a:rPr lang="en-US" sz="3600" dirty="0"/>
              <a:t> vs. </a:t>
            </a:r>
            <a:r>
              <a:rPr lang="en-US" sz="3600" dirty="0" err="1"/>
              <a:t>PersonY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br>
              <a:rPr lang="en-US" sz="3600" dirty="0"/>
            </a:br>
            <a:r>
              <a:rPr lang="en-US" sz="3600" dirty="0"/>
              <a:t>Intentional vs. unintentional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3B283D21-D11E-4EBD-9DB2-41E3A9C44E78}"/>
              </a:ext>
            </a:extLst>
          </p:cNvPr>
          <p:cNvSpPr/>
          <p:nvPr/>
        </p:nvSpPr>
        <p:spPr>
          <a:xfrm>
            <a:off x="1330778" y="3785059"/>
            <a:ext cx="1708631" cy="574886"/>
          </a:xfrm>
          <a:prstGeom prst="wedgeRectCallout">
            <a:avLst>
              <a:gd name="adj1" fmla="val 40248"/>
              <a:gd name="adj2" fmla="val -15266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Agent</a:t>
            </a:r>
          </a:p>
        </p:txBody>
      </p:sp>
      <p:sp>
        <p:nvSpPr>
          <p:cNvPr id="14" name="Speech Bubble: Rectangle 13">
            <a:extLst>
              <a:ext uri="{FF2B5EF4-FFF2-40B4-BE49-F238E27FC236}">
                <a16:creationId xmlns:a16="http://schemas.microsoft.com/office/drawing/2014/main" id="{5CE5AC81-9E0A-42CD-9A81-47CF4962FEA1}"/>
              </a:ext>
            </a:extLst>
          </p:cNvPr>
          <p:cNvSpPr/>
          <p:nvPr/>
        </p:nvSpPr>
        <p:spPr>
          <a:xfrm>
            <a:off x="3889346" y="3785059"/>
            <a:ext cx="1708631" cy="574886"/>
          </a:xfrm>
          <a:prstGeom prst="wedgeRectCallout">
            <a:avLst>
              <a:gd name="adj1" fmla="val -43022"/>
              <a:gd name="adj2" fmla="val 24284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i="1" dirty="0">
                <a:solidFill>
                  <a:prstClr val="black"/>
                </a:solidFill>
                <a:latin typeface="Calibri" panose="020F0502020204030204"/>
              </a:rPr>
              <a:t>Theme</a:t>
            </a:r>
            <a:endParaRPr lang="en-US" sz="2800" b="1" i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95EB92E7-381C-49AA-B449-F717E478D894}"/>
              </a:ext>
            </a:extLst>
          </p:cNvPr>
          <p:cNvSpPr/>
          <p:nvPr/>
        </p:nvSpPr>
        <p:spPr>
          <a:xfrm>
            <a:off x="1330778" y="5407032"/>
            <a:ext cx="1708631" cy="574886"/>
          </a:xfrm>
          <a:prstGeom prst="wedgeRectCallout">
            <a:avLst>
              <a:gd name="adj1" fmla="val 40248"/>
              <a:gd name="adj2" fmla="val -15266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Voluntary</a:t>
            </a:r>
          </a:p>
        </p:txBody>
      </p:sp>
      <p:sp>
        <p:nvSpPr>
          <p:cNvPr id="16" name="Speech Bubble: Rectangle 15">
            <a:extLst>
              <a:ext uri="{FF2B5EF4-FFF2-40B4-BE49-F238E27FC236}">
                <a16:creationId xmlns:a16="http://schemas.microsoft.com/office/drawing/2014/main" id="{53979585-31A6-4F4C-BECD-F07DEA19A7F6}"/>
              </a:ext>
            </a:extLst>
          </p:cNvPr>
          <p:cNvSpPr/>
          <p:nvPr/>
        </p:nvSpPr>
        <p:spPr>
          <a:xfrm>
            <a:off x="3889346" y="5407032"/>
            <a:ext cx="1708631" cy="574886"/>
          </a:xfrm>
          <a:prstGeom prst="wedgeRectCallout">
            <a:avLst>
              <a:gd name="adj1" fmla="val -43022"/>
              <a:gd name="adj2" fmla="val 24284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i="1" dirty="0">
                <a:solidFill>
                  <a:prstClr val="black"/>
                </a:solidFill>
                <a:latin typeface="Calibri" panose="020F0502020204030204"/>
              </a:rPr>
              <a:t>Involuntary</a:t>
            </a:r>
            <a:endParaRPr lang="en-US" sz="2800" b="1" i="1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93B129D-96E4-4969-9F5C-15713FEA0A5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413" b="53558"/>
          <a:stretch/>
        </p:blipFill>
        <p:spPr>
          <a:xfrm>
            <a:off x="368969" y="1597624"/>
            <a:ext cx="1596882" cy="759670"/>
          </a:xfrm>
          <a:prstGeom prst="roundRect">
            <a:avLst/>
          </a:prstGeom>
          <a:ln>
            <a:noFill/>
          </a:ln>
          <a:effectLst/>
        </p:spPr>
      </p:pic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A2485DDF-C530-4095-AB52-60E482759292}"/>
              </a:ext>
            </a:extLst>
          </p:cNvPr>
          <p:cNvSpPr/>
          <p:nvPr/>
        </p:nvSpPr>
        <p:spPr>
          <a:xfrm>
            <a:off x="1330778" y="2163085"/>
            <a:ext cx="1708631" cy="574886"/>
          </a:xfrm>
          <a:prstGeom prst="wedgeRectCallout">
            <a:avLst>
              <a:gd name="adj1" fmla="val 40248"/>
              <a:gd name="adj2" fmla="val -15266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Causes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65D198E-9781-47B4-A7B7-D877837A1B7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" t="43913" r="702"/>
          <a:stretch/>
        </p:blipFill>
        <p:spPr>
          <a:xfrm>
            <a:off x="3528931" y="2496850"/>
            <a:ext cx="2429459" cy="932150"/>
          </a:xfrm>
          <a:prstGeom prst="roundRect">
            <a:avLst/>
          </a:prstGeom>
          <a:ln>
            <a:noFill/>
          </a:ln>
          <a:effectLst/>
        </p:spPr>
      </p:pic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5ECCAAA9-7151-481B-8ADB-81ACBF007488}"/>
              </a:ext>
            </a:extLst>
          </p:cNvPr>
          <p:cNvSpPr/>
          <p:nvPr/>
        </p:nvSpPr>
        <p:spPr>
          <a:xfrm>
            <a:off x="3889346" y="2163085"/>
            <a:ext cx="1708631" cy="574886"/>
          </a:xfrm>
          <a:prstGeom prst="wedgeRectCallout">
            <a:avLst>
              <a:gd name="adj1" fmla="val -43022"/>
              <a:gd name="adj2" fmla="val 24284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i="1" dirty="0">
                <a:solidFill>
                  <a:prstClr val="black"/>
                </a:solidFill>
                <a:latin typeface="Calibri" panose="020F0502020204030204"/>
              </a:rPr>
              <a:t>Effects</a:t>
            </a:r>
            <a:endParaRPr lang="en-US" sz="2800" b="1" i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33731A3-B86F-B14D-B593-17E510506DD6}"/>
              </a:ext>
            </a:extLst>
          </p:cNvPr>
          <p:cNvSpPr txBox="1"/>
          <p:nvPr/>
        </p:nvSpPr>
        <p:spPr>
          <a:xfrm>
            <a:off x="6695900" y="3046395"/>
            <a:ext cx="261077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dirty="0"/>
          </a:p>
          <a:p>
            <a:pPr lvl="0">
              <a:defRPr/>
            </a:pPr>
            <a:r>
              <a:rPr lang="en" altLang="zh-CN" sz="2800" dirty="0"/>
              <a:t>EVENT2PERSONX/Y</a:t>
            </a:r>
            <a:endParaRPr kumimoji="1" lang="zh-CN" altLang="en-US" sz="28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DD11945-C870-984F-A6CF-F77306F108DB}"/>
              </a:ext>
            </a:extLst>
          </p:cNvPr>
          <p:cNvSpPr txBox="1"/>
          <p:nvPr/>
        </p:nvSpPr>
        <p:spPr>
          <a:xfrm>
            <a:off x="6695900" y="1476245"/>
            <a:ext cx="286565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dirty="0"/>
          </a:p>
          <a:p>
            <a:r>
              <a:rPr lang="en" altLang="zh-CN" sz="2800" dirty="0"/>
              <a:t>EVENT2PRE/POST 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8D5019-DEBB-DA4A-A4C5-DC15E650837F}"/>
              </a:ext>
            </a:extLst>
          </p:cNvPr>
          <p:cNvSpPr txBox="1"/>
          <p:nvPr/>
        </p:nvSpPr>
        <p:spPr>
          <a:xfrm>
            <a:off x="6663485" y="4606813"/>
            <a:ext cx="363022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dirty="0"/>
          </a:p>
          <a:p>
            <a:pPr lvl="0">
              <a:defRPr/>
            </a:pPr>
            <a:r>
              <a:rPr lang="en" altLang="zh-CN" sz="2800" dirty="0"/>
              <a:t>EVENT2(IN)VOLUNTARY</a:t>
            </a:r>
            <a:endParaRPr kumimoji="1" lang="zh-CN" altLang="en-US" sz="280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7142276-E18D-3E43-9473-9E637DDE5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23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290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71"/>
    </mc:Choice>
    <mc:Fallback xmlns="">
      <p:transition spd="slow" advTm="14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3" grpId="0" animBg="1"/>
      <p:bldP spid="14" grpId="0" animBg="1"/>
      <p:bldP spid="15" grpId="0" animBg="1"/>
      <p:bldP spid="16" grpId="0" animBg="1"/>
      <p:bldP spid="25" grpId="0"/>
      <p:bldP spid="26" grpId="0"/>
      <p:bldP spid="2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2DF4E-64BB-4FA6-B8CB-FBB3D0D34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commonsense inference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BE0259E-8D2D-44A6-A620-63B07EDFACAA}"/>
              </a:ext>
            </a:extLst>
          </p:cNvPr>
          <p:cNvSpPr/>
          <p:nvPr/>
        </p:nvSpPr>
        <p:spPr>
          <a:xfrm>
            <a:off x="6262160" y="3355696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7727EA-6FB4-4301-BCE5-E4F0D540F37E}"/>
              </a:ext>
            </a:extLst>
          </p:cNvPr>
          <p:cNvSpPr/>
          <p:nvPr/>
        </p:nvSpPr>
        <p:spPr>
          <a:xfrm>
            <a:off x="6262160" y="3355696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4B12095-21C5-4540-835B-F2BB622009ED}"/>
              </a:ext>
            </a:extLst>
          </p:cNvPr>
          <p:cNvSpPr/>
          <p:nvPr/>
        </p:nvSpPr>
        <p:spPr>
          <a:xfrm>
            <a:off x="6262160" y="3355696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B3F923E-B04A-4D65-8312-0EBF7685DAF9}"/>
              </a:ext>
            </a:extLst>
          </p:cNvPr>
          <p:cNvSpPr/>
          <p:nvPr/>
        </p:nvSpPr>
        <p:spPr>
          <a:xfrm>
            <a:off x="6262160" y="3355696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99ADFB4-9206-4653-B915-7153F01AE2FB}"/>
              </a:ext>
            </a:extLst>
          </p:cNvPr>
          <p:cNvSpPr/>
          <p:nvPr/>
        </p:nvSpPr>
        <p:spPr>
          <a:xfrm>
            <a:off x="6262160" y="3355696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8D03316-7811-4299-A17F-A8DD39ECE773}"/>
              </a:ext>
            </a:extLst>
          </p:cNvPr>
          <p:cNvSpPr/>
          <p:nvPr/>
        </p:nvSpPr>
        <p:spPr>
          <a:xfrm>
            <a:off x="6262160" y="3355696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36A5960-F277-4462-A2E0-27BAE616FB00}"/>
              </a:ext>
            </a:extLst>
          </p:cNvPr>
          <p:cNvSpPr/>
          <p:nvPr/>
        </p:nvSpPr>
        <p:spPr>
          <a:xfrm>
            <a:off x="6248936" y="5225707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9C54E2C-CEAF-4F0D-919F-BE65467FC515}"/>
              </a:ext>
            </a:extLst>
          </p:cNvPr>
          <p:cNvSpPr/>
          <p:nvPr/>
        </p:nvSpPr>
        <p:spPr>
          <a:xfrm>
            <a:off x="6248936" y="5225707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58DC936-4071-40DB-93DA-70CDA932BD32}"/>
              </a:ext>
            </a:extLst>
          </p:cNvPr>
          <p:cNvSpPr/>
          <p:nvPr/>
        </p:nvSpPr>
        <p:spPr>
          <a:xfrm>
            <a:off x="6248936" y="5225707"/>
            <a:ext cx="1310425" cy="35202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Event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46FA8AC-CFDF-4AC3-AF44-47CCE037537C}"/>
              </a:ext>
            </a:extLst>
          </p:cNvPr>
          <p:cNvSpPr/>
          <p:nvPr/>
        </p:nvSpPr>
        <p:spPr>
          <a:xfrm>
            <a:off x="9208395" y="1988501"/>
            <a:ext cx="1800358" cy="352028"/>
          </a:xfrm>
          <a:prstGeom prst="ellipse">
            <a:avLst/>
          </a:prstGeom>
          <a:solidFill>
            <a:srgbClr val="FFDBA9"/>
          </a:solidFill>
          <a:ln w="28575">
            <a:solidFill>
              <a:srgbClr val="EF8D2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xIntent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050D281-EABC-4AC7-AB81-B844B9703B4F}"/>
              </a:ext>
            </a:extLst>
          </p:cNvPr>
          <p:cNvSpPr/>
          <p:nvPr/>
        </p:nvSpPr>
        <p:spPr>
          <a:xfrm>
            <a:off x="9208395" y="2450959"/>
            <a:ext cx="1800358" cy="352028"/>
          </a:xfrm>
          <a:prstGeom prst="ellipse">
            <a:avLst/>
          </a:prstGeom>
          <a:solidFill>
            <a:srgbClr val="D1BCD2"/>
          </a:solidFill>
          <a:ln w="28575">
            <a:solidFill>
              <a:srgbClr val="B391B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xNeed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7D5BA92-699A-4965-B578-1B5C034948E8}"/>
              </a:ext>
            </a:extLst>
          </p:cNvPr>
          <p:cNvSpPr/>
          <p:nvPr/>
        </p:nvSpPr>
        <p:spPr>
          <a:xfrm>
            <a:off x="9208395" y="2913417"/>
            <a:ext cx="1800358" cy="352028"/>
          </a:xfrm>
          <a:prstGeom prst="ellipse">
            <a:avLst/>
          </a:prstGeom>
          <a:solidFill>
            <a:srgbClr val="99D5CA"/>
          </a:solidFill>
          <a:ln w="28575">
            <a:solidFill>
              <a:srgbClr val="5ABA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xAttr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730573B-EB42-46DA-82AC-E2CBAE38760A}"/>
              </a:ext>
            </a:extLst>
          </p:cNvPr>
          <p:cNvSpPr/>
          <p:nvPr/>
        </p:nvSpPr>
        <p:spPr>
          <a:xfrm>
            <a:off x="9208395" y="3375875"/>
            <a:ext cx="1800358" cy="352028"/>
          </a:xfrm>
          <a:prstGeom prst="ellipse">
            <a:avLst/>
          </a:prstGeom>
          <a:solidFill>
            <a:srgbClr val="83BBE5"/>
          </a:solidFill>
          <a:ln w="28575">
            <a:solidFill>
              <a:srgbClr val="0C7CB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xReact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83C0C5-141E-4DCF-A74A-66CEA44DDF90}"/>
              </a:ext>
            </a:extLst>
          </p:cNvPr>
          <p:cNvSpPr/>
          <p:nvPr/>
        </p:nvSpPr>
        <p:spPr>
          <a:xfrm>
            <a:off x="9208395" y="3838333"/>
            <a:ext cx="1800358" cy="352028"/>
          </a:xfrm>
          <a:prstGeom prst="ellipse">
            <a:avLst/>
          </a:prstGeom>
          <a:solidFill>
            <a:srgbClr val="EE7576"/>
          </a:solidFill>
          <a:ln w="28575">
            <a:solidFill>
              <a:srgbClr val="E31A1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xWant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A5CD7F9-43EF-48A0-AC3B-C89E2B9C426F}"/>
              </a:ext>
            </a:extLst>
          </p:cNvPr>
          <p:cNvSpPr/>
          <p:nvPr/>
        </p:nvSpPr>
        <p:spPr>
          <a:xfrm>
            <a:off x="9208395" y="4300791"/>
            <a:ext cx="1800358" cy="352028"/>
          </a:xfrm>
          <a:prstGeom prst="ellipse">
            <a:avLst/>
          </a:prstGeom>
          <a:solidFill>
            <a:srgbClr val="A3D977"/>
          </a:solidFill>
          <a:ln w="28575">
            <a:solidFill>
              <a:srgbClr val="7AB64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xEffects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90031DF-CBFD-47FF-A156-E08DC9CF016E}"/>
              </a:ext>
            </a:extLst>
          </p:cNvPr>
          <p:cNvSpPr/>
          <p:nvPr/>
        </p:nvSpPr>
        <p:spPr>
          <a:xfrm>
            <a:off x="9208395" y="4763249"/>
            <a:ext cx="1800358" cy="352028"/>
          </a:xfrm>
          <a:prstGeom prst="ellipse">
            <a:avLst/>
          </a:prstGeom>
          <a:solidFill>
            <a:srgbClr val="B2D6EF"/>
          </a:solidFill>
          <a:ln w="28575">
            <a:solidFill>
              <a:srgbClr val="83BBE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oReact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C1429E0-7404-48EA-8E11-E0A882A4F157}"/>
              </a:ext>
            </a:extLst>
          </p:cNvPr>
          <p:cNvSpPr/>
          <p:nvPr/>
        </p:nvSpPr>
        <p:spPr>
          <a:xfrm>
            <a:off x="9208395" y="5225707"/>
            <a:ext cx="1800358" cy="352028"/>
          </a:xfrm>
          <a:prstGeom prst="ellipse">
            <a:avLst/>
          </a:prstGeom>
          <a:solidFill>
            <a:srgbClr val="FCC2C1"/>
          </a:solidFill>
          <a:ln w="28575">
            <a:solidFill>
              <a:srgbClr val="FF908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oWant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280CEB-A905-4D99-ABD5-7A210342011F}"/>
              </a:ext>
            </a:extLst>
          </p:cNvPr>
          <p:cNvSpPr/>
          <p:nvPr/>
        </p:nvSpPr>
        <p:spPr>
          <a:xfrm>
            <a:off x="9208395" y="5688163"/>
            <a:ext cx="1800358" cy="352028"/>
          </a:xfrm>
          <a:prstGeom prst="ellipse">
            <a:avLst/>
          </a:prstGeom>
          <a:solidFill>
            <a:srgbClr val="C7E8AC"/>
          </a:solidFill>
          <a:ln w="28575">
            <a:solidFill>
              <a:srgbClr val="A3D97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oEffects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unito" panose="00000500000000000000" pitchFamily="2" charset="0"/>
              <a:ea typeface="+mn-ea"/>
              <a:cs typeface="+mn-cs"/>
            </a:endParaRPr>
          </a:p>
        </p:txBody>
      </p:sp>
      <p:cxnSp>
        <p:nvCxnSpPr>
          <p:cNvPr id="62" name="Connector: Curved 61">
            <a:extLst>
              <a:ext uri="{FF2B5EF4-FFF2-40B4-BE49-F238E27FC236}">
                <a16:creationId xmlns:a16="http://schemas.microsoft.com/office/drawing/2014/main" id="{F040D470-A1BD-4887-9859-E52DF921DE05}"/>
              </a:ext>
            </a:extLst>
          </p:cNvPr>
          <p:cNvCxnSpPr>
            <a:cxnSpLocks/>
            <a:stCxn id="17" idx="6"/>
            <a:endCxn id="27" idx="2"/>
          </p:cNvCxnSpPr>
          <p:nvPr/>
        </p:nvCxnSpPr>
        <p:spPr>
          <a:xfrm>
            <a:off x="7572585" y="3531710"/>
            <a:ext cx="1635810" cy="20179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Curved 62">
            <a:extLst>
              <a:ext uri="{FF2B5EF4-FFF2-40B4-BE49-F238E27FC236}">
                <a16:creationId xmlns:a16="http://schemas.microsoft.com/office/drawing/2014/main" id="{63A53B07-3B46-4FDF-BF53-DF0A0149E488}"/>
              </a:ext>
            </a:extLst>
          </p:cNvPr>
          <p:cNvCxnSpPr>
            <a:cxnSpLocks/>
            <a:stCxn id="16" idx="6"/>
            <a:endCxn id="26" idx="2"/>
          </p:cNvCxnSpPr>
          <p:nvPr/>
        </p:nvCxnSpPr>
        <p:spPr>
          <a:xfrm flipV="1">
            <a:off x="7572585" y="3089431"/>
            <a:ext cx="1635810" cy="442279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or: Curved 65">
            <a:extLst>
              <a:ext uri="{FF2B5EF4-FFF2-40B4-BE49-F238E27FC236}">
                <a16:creationId xmlns:a16="http://schemas.microsoft.com/office/drawing/2014/main" id="{9FB52F6B-2259-4899-9F0F-BF10A96FE973}"/>
              </a:ext>
            </a:extLst>
          </p:cNvPr>
          <p:cNvCxnSpPr>
            <a:cxnSpLocks/>
            <a:stCxn id="15" idx="6"/>
            <a:endCxn id="25" idx="2"/>
          </p:cNvCxnSpPr>
          <p:nvPr/>
        </p:nvCxnSpPr>
        <p:spPr>
          <a:xfrm flipV="1">
            <a:off x="7572585" y="2626973"/>
            <a:ext cx="1635810" cy="904737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Curved 68">
            <a:extLst>
              <a:ext uri="{FF2B5EF4-FFF2-40B4-BE49-F238E27FC236}">
                <a16:creationId xmlns:a16="http://schemas.microsoft.com/office/drawing/2014/main" id="{5CC514E9-AFBF-41B2-8F64-ADB2FD9B60A6}"/>
              </a:ext>
            </a:extLst>
          </p:cNvPr>
          <p:cNvCxnSpPr>
            <a:cxnSpLocks/>
            <a:stCxn id="5" idx="6"/>
            <a:endCxn id="24" idx="2"/>
          </p:cNvCxnSpPr>
          <p:nvPr/>
        </p:nvCxnSpPr>
        <p:spPr>
          <a:xfrm flipV="1">
            <a:off x="7572585" y="2164515"/>
            <a:ext cx="1635810" cy="1367195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nector: Curved 74">
            <a:extLst>
              <a:ext uri="{FF2B5EF4-FFF2-40B4-BE49-F238E27FC236}">
                <a16:creationId xmlns:a16="http://schemas.microsoft.com/office/drawing/2014/main" id="{4D26F481-2C2D-468F-B576-08E03ACB405E}"/>
              </a:ext>
            </a:extLst>
          </p:cNvPr>
          <p:cNvCxnSpPr>
            <a:cxnSpLocks/>
            <a:stCxn id="20" idx="6"/>
            <a:endCxn id="30" idx="2"/>
          </p:cNvCxnSpPr>
          <p:nvPr/>
        </p:nvCxnSpPr>
        <p:spPr>
          <a:xfrm flipV="1">
            <a:off x="7559361" y="4939263"/>
            <a:ext cx="1649034" cy="462458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or: Curved 76">
            <a:extLst>
              <a:ext uri="{FF2B5EF4-FFF2-40B4-BE49-F238E27FC236}">
                <a16:creationId xmlns:a16="http://schemas.microsoft.com/office/drawing/2014/main" id="{0114A59B-E368-4DF4-8DD5-657719011F9A}"/>
              </a:ext>
            </a:extLst>
          </p:cNvPr>
          <p:cNvCxnSpPr>
            <a:cxnSpLocks/>
            <a:stCxn id="21" idx="6"/>
            <a:endCxn id="31" idx="2"/>
          </p:cNvCxnSpPr>
          <p:nvPr/>
        </p:nvCxnSpPr>
        <p:spPr>
          <a:xfrm>
            <a:off x="7559361" y="5401721"/>
            <a:ext cx="1649034" cy="12700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or: Curved 79">
            <a:extLst>
              <a:ext uri="{FF2B5EF4-FFF2-40B4-BE49-F238E27FC236}">
                <a16:creationId xmlns:a16="http://schemas.microsoft.com/office/drawing/2014/main" id="{4960DEAD-43B7-4ADB-B77F-E8BEFAFC01C1}"/>
              </a:ext>
            </a:extLst>
          </p:cNvPr>
          <p:cNvCxnSpPr>
            <a:cxnSpLocks/>
            <a:stCxn id="22" idx="6"/>
            <a:endCxn id="32" idx="2"/>
          </p:cNvCxnSpPr>
          <p:nvPr/>
        </p:nvCxnSpPr>
        <p:spPr>
          <a:xfrm>
            <a:off x="7559361" y="5401721"/>
            <a:ext cx="1649034" cy="462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ctor: Curved 89">
            <a:extLst>
              <a:ext uri="{FF2B5EF4-FFF2-40B4-BE49-F238E27FC236}">
                <a16:creationId xmlns:a16="http://schemas.microsoft.com/office/drawing/2014/main" id="{E7D34D16-21B5-462E-B422-17CD27494A2F}"/>
              </a:ext>
            </a:extLst>
          </p:cNvPr>
          <p:cNvCxnSpPr>
            <a:cxnSpLocks/>
            <a:stCxn id="19" idx="6"/>
            <a:endCxn id="29" idx="2"/>
          </p:cNvCxnSpPr>
          <p:nvPr/>
        </p:nvCxnSpPr>
        <p:spPr>
          <a:xfrm>
            <a:off x="7572585" y="3531710"/>
            <a:ext cx="1635810" cy="945095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nector: Curved 98">
            <a:extLst>
              <a:ext uri="{FF2B5EF4-FFF2-40B4-BE49-F238E27FC236}">
                <a16:creationId xmlns:a16="http://schemas.microsoft.com/office/drawing/2014/main" id="{F838177D-E567-4AEF-AF58-968906A18999}"/>
              </a:ext>
            </a:extLst>
          </p:cNvPr>
          <p:cNvCxnSpPr>
            <a:cxnSpLocks/>
            <a:stCxn id="18" idx="6"/>
            <a:endCxn id="28" idx="2"/>
          </p:cNvCxnSpPr>
          <p:nvPr/>
        </p:nvCxnSpPr>
        <p:spPr>
          <a:xfrm>
            <a:off x="7572585" y="3531710"/>
            <a:ext cx="1635810" cy="482637"/>
          </a:xfrm>
          <a:prstGeom prst="curvedConnector3">
            <a:avLst/>
          </a:prstGeom>
          <a:ln w="254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" descr="Image result for neural network">
            <a:extLst>
              <a:ext uri="{FF2B5EF4-FFF2-40B4-BE49-F238E27FC236}">
                <a16:creationId xmlns:a16="http://schemas.microsoft.com/office/drawing/2014/main" id="{D81E75E6-7031-497C-BB83-9495E53E53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7921780" y="3333308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54" name="Picture 4" descr="Image result for neural network">
            <a:extLst>
              <a:ext uri="{FF2B5EF4-FFF2-40B4-BE49-F238E27FC236}">
                <a16:creationId xmlns:a16="http://schemas.microsoft.com/office/drawing/2014/main" id="{974750F2-A4E6-470C-BC84-EB3A21CCC9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7921780" y="3333308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56" name="Picture 4" descr="Image result for neural network">
            <a:extLst>
              <a:ext uri="{FF2B5EF4-FFF2-40B4-BE49-F238E27FC236}">
                <a16:creationId xmlns:a16="http://schemas.microsoft.com/office/drawing/2014/main" id="{E09B24CE-12C1-4414-A9A9-EC9C956819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7921780" y="3333308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57" name="Picture 4" descr="Image result for neural network">
            <a:extLst>
              <a:ext uri="{FF2B5EF4-FFF2-40B4-BE49-F238E27FC236}">
                <a16:creationId xmlns:a16="http://schemas.microsoft.com/office/drawing/2014/main" id="{0E7B7B51-E89E-4330-96D9-44EA75B96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7921780" y="3333308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59" name="Picture 4" descr="Image result for neural network">
            <a:extLst>
              <a:ext uri="{FF2B5EF4-FFF2-40B4-BE49-F238E27FC236}">
                <a16:creationId xmlns:a16="http://schemas.microsoft.com/office/drawing/2014/main" id="{DEEB814B-7765-4C99-9937-058A894F76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7921780" y="3333308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61" name="Picture 4" descr="Image result for neural network">
            <a:extLst>
              <a:ext uri="{FF2B5EF4-FFF2-40B4-BE49-F238E27FC236}">
                <a16:creationId xmlns:a16="http://schemas.microsoft.com/office/drawing/2014/main" id="{E33440CF-D2A3-47DB-98A6-A17706CEFD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7773836" y="5254894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64" name="Picture 4" descr="Image result for neural network">
            <a:extLst>
              <a:ext uri="{FF2B5EF4-FFF2-40B4-BE49-F238E27FC236}">
                <a16:creationId xmlns:a16="http://schemas.microsoft.com/office/drawing/2014/main" id="{C4C7C1D9-E2AA-4C13-9CD1-C57D992EA7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7773836" y="5254894"/>
            <a:ext cx="515870" cy="3312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65" name="Picture 4" descr="Image result for neural network">
            <a:extLst>
              <a:ext uri="{FF2B5EF4-FFF2-40B4-BE49-F238E27FC236}">
                <a16:creationId xmlns:a16="http://schemas.microsoft.com/office/drawing/2014/main" id="{B617244F-B77C-4A7D-BE57-B24DE80267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7762445" y="5097296"/>
            <a:ext cx="986606" cy="6334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pic>
        <p:nvPicPr>
          <p:cNvPr id="60" name="Picture 4" descr="Image result for neural network">
            <a:extLst>
              <a:ext uri="{FF2B5EF4-FFF2-40B4-BE49-F238E27FC236}">
                <a16:creationId xmlns:a16="http://schemas.microsoft.com/office/drawing/2014/main" id="{55C944B1-B420-4CA3-94F6-5F9195A038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26" r="7638"/>
          <a:stretch/>
        </p:blipFill>
        <p:spPr bwMode="auto">
          <a:xfrm>
            <a:off x="7762445" y="3221262"/>
            <a:ext cx="999830" cy="64197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C32CEFB4-6BD5-415B-912C-03632EC2D341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5181600" cy="45307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Multi-task model exploiting structure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274EE82-ED62-FD49-A437-7A3D0C9E599B}"/>
              </a:ext>
            </a:extLst>
          </p:cNvPr>
          <p:cNvSpPr txBox="1"/>
          <p:nvPr/>
        </p:nvSpPr>
        <p:spPr>
          <a:xfrm>
            <a:off x="1103600" y="3450594"/>
            <a:ext cx="261077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dirty="0"/>
          </a:p>
          <a:p>
            <a:pPr lvl="0">
              <a:defRPr/>
            </a:pPr>
            <a:r>
              <a:rPr lang="en" altLang="zh-CN" sz="2800" dirty="0"/>
              <a:t>EVENT2PERSONX/Y</a:t>
            </a:r>
            <a:endParaRPr kumimoji="1" lang="zh-CN" altLang="en-US" sz="28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F816E10-AD4D-004F-B3E6-0D072FABAB8C}"/>
              </a:ext>
            </a:extLst>
          </p:cNvPr>
          <p:cNvSpPr txBox="1"/>
          <p:nvPr/>
        </p:nvSpPr>
        <p:spPr>
          <a:xfrm>
            <a:off x="1103601" y="2626407"/>
            <a:ext cx="286565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dirty="0"/>
          </a:p>
          <a:p>
            <a:r>
              <a:rPr lang="en" altLang="zh-CN" sz="2800" dirty="0"/>
              <a:t>EVENT2PRE/POST 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A4CAC53F-311F-904B-AAD2-01A1B80AD23A}"/>
              </a:ext>
            </a:extLst>
          </p:cNvPr>
          <p:cNvSpPr txBox="1"/>
          <p:nvPr/>
        </p:nvSpPr>
        <p:spPr>
          <a:xfrm>
            <a:off x="1103599" y="4393917"/>
            <a:ext cx="363022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dirty="0"/>
          </a:p>
          <a:p>
            <a:pPr lvl="0">
              <a:defRPr/>
            </a:pPr>
            <a:r>
              <a:rPr lang="en" altLang="zh-CN" sz="2800" dirty="0"/>
              <a:t>EVENT2(IN)VOLUNTARY</a:t>
            </a:r>
            <a:endParaRPr kumimoji="1" lang="zh-CN" altLang="en-US" sz="2800" dirty="0"/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3B5E1776-FAF3-5C41-9500-0D09E17C2B1F}"/>
              </a:ext>
            </a:extLst>
          </p:cNvPr>
          <p:cNvCxnSpPr/>
          <p:nvPr/>
        </p:nvCxnSpPr>
        <p:spPr>
          <a:xfrm>
            <a:off x="4188542" y="4014347"/>
            <a:ext cx="183125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 Placeholder 29">
            <a:extLst>
              <a:ext uri="{FF2B5EF4-FFF2-40B4-BE49-F238E27FC236}">
                <a16:creationId xmlns:a16="http://schemas.microsoft.com/office/drawing/2014/main" id="{CA64CC82-4FB2-0144-BA8B-CEF98BE2B7B7}"/>
              </a:ext>
            </a:extLst>
          </p:cNvPr>
          <p:cNvSpPr txBox="1">
            <a:spLocks/>
          </p:cNvSpPr>
          <p:nvPr/>
        </p:nvSpPr>
        <p:spPr>
          <a:xfrm>
            <a:off x="6221200" y="2402332"/>
            <a:ext cx="2218049" cy="4746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Encoder</a:t>
            </a:r>
          </a:p>
        </p:txBody>
      </p:sp>
      <p:sp>
        <p:nvSpPr>
          <p:cNvPr id="50" name="Text Placeholder 29">
            <a:extLst>
              <a:ext uri="{FF2B5EF4-FFF2-40B4-BE49-F238E27FC236}">
                <a16:creationId xmlns:a16="http://schemas.microsoft.com/office/drawing/2014/main" id="{C90FFD23-0C49-9042-A8D0-9A90D27151F4}"/>
              </a:ext>
            </a:extLst>
          </p:cNvPr>
          <p:cNvSpPr txBox="1">
            <a:spLocks/>
          </p:cNvSpPr>
          <p:nvPr/>
        </p:nvSpPr>
        <p:spPr>
          <a:xfrm>
            <a:off x="6212666" y="2823598"/>
            <a:ext cx="1709114" cy="44149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(agent </a:t>
            </a:r>
            <a:r>
              <a:rPr lang="en-US" dirty="0" err="1"/>
              <a:t>PersonX</a:t>
            </a:r>
            <a:r>
              <a:rPr lang="en-US" dirty="0"/>
              <a:t>)</a:t>
            </a:r>
          </a:p>
        </p:txBody>
      </p:sp>
      <p:sp>
        <p:nvSpPr>
          <p:cNvPr id="51" name="Text Placeholder 29">
            <a:extLst>
              <a:ext uri="{FF2B5EF4-FFF2-40B4-BE49-F238E27FC236}">
                <a16:creationId xmlns:a16="http://schemas.microsoft.com/office/drawing/2014/main" id="{7293F619-A696-9A42-ADA9-54BC1F1C687A}"/>
              </a:ext>
            </a:extLst>
          </p:cNvPr>
          <p:cNvSpPr txBox="1">
            <a:spLocks/>
          </p:cNvSpPr>
          <p:nvPr/>
        </p:nvSpPr>
        <p:spPr>
          <a:xfrm>
            <a:off x="6248936" y="4219950"/>
            <a:ext cx="2218049" cy="4746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Encoder</a:t>
            </a:r>
          </a:p>
        </p:txBody>
      </p:sp>
      <p:sp>
        <p:nvSpPr>
          <p:cNvPr id="52" name="Text Placeholder 29">
            <a:extLst>
              <a:ext uri="{FF2B5EF4-FFF2-40B4-BE49-F238E27FC236}">
                <a16:creationId xmlns:a16="http://schemas.microsoft.com/office/drawing/2014/main" id="{6FF44C0B-F768-3E48-A74B-55506B083278}"/>
              </a:ext>
            </a:extLst>
          </p:cNvPr>
          <p:cNvSpPr txBox="1">
            <a:spLocks/>
          </p:cNvSpPr>
          <p:nvPr/>
        </p:nvSpPr>
        <p:spPr>
          <a:xfrm>
            <a:off x="6240402" y="4641216"/>
            <a:ext cx="1709114" cy="44149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(theme </a:t>
            </a:r>
            <a:r>
              <a:rPr lang="en-US" dirty="0" err="1"/>
              <a:t>PersonY</a:t>
            </a:r>
            <a:r>
              <a:rPr lang="en-US" dirty="0"/>
              <a:t>)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806A29-2C4C-D94F-A8FB-38627ACF7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24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9945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207">
        <p159:morph option="byWord"/>
      </p:transition>
    </mc:Choice>
    <mc:Fallback xmlns="">
      <p:transition spd="slow" advTm="29207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15FC8AE5-63D7-40DE-8183-BB891DE90288}"/>
              </a:ext>
            </a:extLst>
          </p:cNvPr>
          <p:cNvSpPr/>
          <p:nvPr/>
        </p:nvSpPr>
        <p:spPr>
          <a:xfrm>
            <a:off x="6310778" y="2361316"/>
            <a:ext cx="5432475" cy="2407309"/>
          </a:xfrm>
          <a:prstGeom prst="roundRect">
            <a:avLst>
              <a:gd name="adj" fmla="val 4590"/>
            </a:avLst>
          </a:prstGeom>
          <a:solidFill>
            <a:srgbClr val="D1BCD2"/>
          </a:solidFill>
          <a:ln w="19050">
            <a:solidFill>
              <a:srgbClr val="B391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FE789E26-24F6-4758-B452-3F68EEB4A6D1}"/>
              </a:ext>
            </a:extLst>
          </p:cNvPr>
          <p:cNvSpPr/>
          <p:nvPr/>
        </p:nvSpPr>
        <p:spPr>
          <a:xfrm>
            <a:off x="659618" y="1306196"/>
            <a:ext cx="5214599" cy="4853598"/>
          </a:xfrm>
          <a:prstGeom prst="roundRect">
            <a:avLst>
              <a:gd name="adj" fmla="val 4590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3FAF1616-5909-4DB8-9E6C-D6449540D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8038" y="1323087"/>
            <a:ext cx="2218049" cy="47468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Encoder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C023D4A-B593-4BFD-92C0-8A99E93BFC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317" y="2361315"/>
            <a:ext cx="5183188" cy="396011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xNeed</a:t>
            </a:r>
            <a:r>
              <a:rPr lang="en-US" dirty="0"/>
              <a:t> Decoder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665A15-8185-426A-9A2F-E08D9EDD06FA}"/>
              </a:ext>
            </a:extLst>
          </p:cNvPr>
          <p:cNvSpPr/>
          <p:nvPr/>
        </p:nvSpPr>
        <p:spPr>
          <a:xfrm>
            <a:off x="1493125" y="4255661"/>
            <a:ext cx="1467731" cy="54000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/>
              <a:t>ELMo</a:t>
            </a:r>
            <a:endParaRPr lang="en-US" sz="2400" i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7DD1B8-38F0-4873-90BE-CE0C1FD05E9A}"/>
              </a:ext>
            </a:extLst>
          </p:cNvPr>
          <p:cNvSpPr txBox="1"/>
          <p:nvPr/>
        </p:nvSpPr>
        <p:spPr>
          <a:xfrm>
            <a:off x="1071019" y="5292955"/>
            <a:ext cx="4336580" cy="434935"/>
          </a:xfrm>
          <a:prstGeom prst="roundRect">
            <a:avLst>
              <a:gd name="adj" fmla="val 13956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latin typeface="Ubuntu Mono" panose="020B0509030602030204" pitchFamily="49" charset="0"/>
                <a:cs typeface="Dubai Light" panose="020B0604020202020204" pitchFamily="34" charset="-78"/>
              </a:rPr>
              <a:t>PersonX</a:t>
            </a:r>
            <a:r>
              <a:rPr lang="en-US" sz="2000" b="1" dirty="0">
                <a:latin typeface="Ubuntu Mono" panose="020B0509030602030204" pitchFamily="49" charset="0"/>
                <a:cs typeface="Dubai Light" panose="020B0604020202020204" pitchFamily="34" charset="-78"/>
              </a:rPr>
              <a:t> repels </a:t>
            </a:r>
            <a:r>
              <a:rPr lang="en-US" sz="2000" b="1" dirty="0" err="1">
                <a:latin typeface="Ubuntu Mono" panose="020B0509030602030204" pitchFamily="49" charset="0"/>
                <a:cs typeface="Dubai Light" panose="020B0604020202020204" pitchFamily="34" charset="-78"/>
              </a:rPr>
              <a:t>PersonY’s</a:t>
            </a:r>
            <a:r>
              <a:rPr lang="en-US" sz="2000" b="1" dirty="0">
                <a:latin typeface="Ubuntu Mono" panose="020B0509030602030204" pitchFamily="49" charset="0"/>
                <a:cs typeface="Dubai Light" panose="020B0604020202020204" pitchFamily="34" charset="-78"/>
              </a:rPr>
              <a:t> attack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2EAE0E6-B6BC-418F-800D-AC4A0A0A444A}"/>
              </a:ext>
            </a:extLst>
          </p:cNvPr>
          <p:cNvSpPr/>
          <p:nvPr/>
        </p:nvSpPr>
        <p:spPr>
          <a:xfrm>
            <a:off x="3500550" y="4263377"/>
            <a:ext cx="1467732" cy="540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/>
              <a:t>GloVe</a:t>
            </a:r>
            <a:endParaRPr lang="en-US" sz="24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17EBD7-EFFC-413A-8458-5A9851B86589}"/>
              </a:ext>
            </a:extLst>
          </p:cNvPr>
          <p:cNvSpPr txBox="1"/>
          <p:nvPr/>
        </p:nvSpPr>
        <p:spPr>
          <a:xfrm>
            <a:off x="1654660" y="1981875"/>
            <a:ext cx="3169298" cy="555427"/>
          </a:xfrm>
          <a:prstGeom prst="roundRect">
            <a:avLst>
              <a:gd name="adj" fmla="val 27643"/>
            </a:avLst>
          </a:prstGeom>
          <a:solidFill>
            <a:schemeClr val="bg1">
              <a:lumMod val="6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US" sz="2400" b="1" i="1" dirty="0">
              <a:cs typeface="Dubai Light" panose="020B0604020202020204" pitchFamily="34" charset="-78"/>
            </a:endParaRPr>
          </a:p>
        </p:txBody>
      </p:sp>
      <p:sp>
        <p:nvSpPr>
          <p:cNvPr id="4" name="Callout: Left-Right Arrow 3">
            <a:extLst>
              <a:ext uri="{FF2B5EF4-FFF2-40B4-BE49-F238E27FC236}">
                <a16:creationId xmlns:a16="http://schemas.microsoft.com/office/drawing/2014/main" id="{29DCB520-D3C6-44DF-ABD6-E7B438235ACD}"/>
              </a:ext>
            </a:extLst>
          </p:cNvPr>
          <p:cNvSpPr/>
          <p:nvPr/>
        </p:nvSpPr>
        <p:spPr>
          <a:xfrm>
            <a:off x="1317753" y="3084011"/>
            <a:ext cx="3850969" cy="553773"/>
          </a:xfrm>
          <a:prstGeom prst="leftRightArrowCallout">
            <a:avLst>
              <a:gd name="adj1" fmla="val 31154"/>
              <a:gd name="adj2" fmla="val 42435"/>
              <a:gd name="adj3" fmla="val 41410"/>
              <a:gd name="adj4" fmla="val 580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24" name="Connector: Curved 23">
            <a:extLst>
              <a:ext uri="{FF2B5EF4-FFF2-40B4-BE49-F238E27FC236}">
                <a16:creationId xmlns:a16="http://schemas.microsoft.com/office/drawing/2014/main" id="{B1B79AE5-98B0-4BEC-B022-42DA219D59E8}"/>
              </a:ext>
            </a:extLst>
          </p:cNvPr>
          <p:cNvCxnSpPr>
            <a:cxnSpLocks/>
            <a:stCxn id="12" idx="0"/>
            <a:endCxn id="13" idx="1"/>
          </p:cNvCxnSpPr>
          <p:nvPr/>
        </p:nvCxnSpPr>
        <p:spPr>
          <a:xfrm rot="5400000" flipH="1" flipV="1">
            <a:off x="2990140" y="4782546"/>
            <a:ext cx="759578" cy="26124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378F53B8-72A2-4516-9B72-BE99F53AAD3B}"/>
              </a:ext>
            </a:extLst>
          </p:cNvPr>
          <p:cNvCxnSpPr>
            <a:cxnSpLocks/>
            <a:stCxn id="12" idx="0"/>
            <a:endCxn id="2" idx="3"/>
          </p:cNvCxnSpPr>
          <p:nvPr/>
        </p:nvCxnSpPr>
        <p:spPr>
          <a:xfrm rot="16200000" flipV="1">
            <a:off x="2716436" y="4770081"/>
            <a:ext cx="767294" cy="27845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C5E9BCF-5F82-43D0-875B-9182E4E5EE5C}"/>
              </a:ext>
            </a:extLst>
          </p:cNvPr>
          <p:cNvCxnSpPr>
            <a:cxnSpLocks/>
          </p:cNvCxnSpPr>
          <p:nvPr/>
        </p:nvCxnSpPr>
        <p:spPr>
          <a:xfrm flipV="1">
            <a:off x="3555783" y="2537302"/>
            <a:ext cx="0" cy="540000"/>
          </a:xfrm>
          <a:prstGeom prst="straightConnector1">
            <a:avLst/>
          </a:prstGeom>
          <a:ln w="28575">
            <a:solidFill>
              <a:srgbClr val="0D0D0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A2F3748-8523-4878-81C6-BD165F2DFE90}"/>
              </a:ext>
            </a:extLst>
          </p:cNvPr>
          <p:cNvCxnSpPr>
            <a:cxnSpLocks/>
          </p:cNvCxnSpPr>
          <p:nvPr/>
        </p:nvCxnSpPr>
        <p:spPr>
          <a:xfrm flipV="1">
            <a:off x="4224705" y="2537302"/>
            <a:ext cx="0" cy="540000"/>
          </a:xfrm>
          <a:prstGeom prst="straightConnector1">
            <a:avLst/>
          </a:prstGeom>
          <a:ln w="28575">
            <a:solidFill>
              <a:srgbClr val="0D0D0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1730DB9-B512-4A67-A6AC-A2116E0FB730}"/>
              </a:ext>
            </a:extLst>
          </p:cNvPr>
          <p:cNvCxnSpPr>
            <a:cxnSpLocks/>
          </p:cNvCxnSpPr>
          <p:nvPr/>
        </p:nvCxnSpPr>
        <p:spPr>
          <a:xfrm flipV="1">
            <a:off x="2886860" y="2537302"/>
            <a:ext cx="0" cy="540000"/>
          </a:xfrm>
          <a:prstGeom prst="straightConnector1">
            <a:avLst/>
          </a:prstGeom>
          <a:ln w="28575">
            <a:solidFill>
              <a:srgbClr val="0D0D0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463882E-7346-4213-9AD7-F5F5BF66C803}"/>
              </a:ext>
            </a:extLst>
          </p:cNvPr>
          <p:cNvCxnSpPr>
            <a:cxnSpLocks/>
          </p:cNvCxnSpPr>
          <p:nvPr/>
        </p:nvCxnSpPr>
        <p:spPr>
          <a:xfrm flipV="1">
            <a:off x="2217937" y="2537302"/>
            <a:ext cx="0" cy="540000"/>
          </a:xfrm>
          <a:prstGeom prst="straightConnector1">
            <a:avLst/>
          </a:prstGeom>
          <a:ln w="28575">
            <a:solidFill>
              <a:srgbClr val="0D0D0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or: Curved 63">
            <a:extLst>
              <a:ext uri="{FF2B5EF4-FFF2-40B4-BE49-F238E27FC236}">
                <a16:creationId xmlns:a16="http://schemas.microsoft.com/office/drawing/2014/main" id="{AEDF5AF1-2C91-4B77-8538-AFC2DE4E58B4}"/>
              </a:ext>
            </a:extLst>
          </p:cNvPr>
          <p:cNvCxnSpPr>
            <a:cxnSpLocks/>
            <a:stCxn id="15" idx="3"/>
            <a:endCxn id="43" idx="1"/>
          </p:cNvCxnSpPr>
          <p:nvPr/>
        </p:nvCxnSpPr>
        <p:spPr>
          <a:xfrm>
            <a:off x="4823958" y="2259589"/>
            <a:ext cx="1598599" cy="1527782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Callout: Right Arrow 42">
            <a:extLst>
              <a:ext uri="{FF2B5EF4-FFF2-40B4-BE49-F238E27FC236}">
                <a16:creationId xmlns:a16="http://schemas.microsoft.com/office/drawing/2014/main" id="{94F9A309-134C-47E4-8074-197F1B4C5E34}"/>
              </a:ext>
            </a:extLst>
          </p:cNvPr>
          <p:cNvSpPr/>
          <p:nvPr/>
        </p:nvSpPr>
        <p:spPr>
          <a:xfrm>
            <a:off x="6422557" y="3510484"/>
            <a:ext cx="1038190" cy="553773"/>
          </a:xfrm>
          <a:prstGeom prst="rightArrowCallout">
            <a:avLst>
              <a:gd name="adj1" fmla="val 45168"/>
              <a:gd name="adj2" fmla="val 42647"/>
              <a:gd name="adj3" fmla="val 30042"/>
              <a:gd name="adj4" fmla="val 716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57504E2-9A7B-4FCD-A95E-42B91AFE6DB9}"/>
              </a:ext>
            </a:extLst>
          </p:cNvPr>
          <p:cNvSpPr/>
          <p:nvPr/>
        </p:nvSpPr>
        <p:spPr>
          <a:xfrm>
            <a:off x="6421768" y="2837494"/>
            <a:ext cx="742172" cy="3791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know</a:t>
            </a:r>
          </a:p>
        </p:txBody>
      </p: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390BEFE2-163F-408B-995C-A1C696E40F8B}"/>
              </a:ext>
            </a:extLst>
          </p:cNvPr>
          <p:cNvGrpSpPr/>
          <p:nvPr/>
        </p:nvGrpSpPr>
        <p:grpSpPr>
          <a:xfrm>
            <a:off x="6305520" y="78578"/>
            <a:ext cx="4158635" cy="2150560"/>
            <a:chOff x="6233670" y="528584"/>
            <a:chExt cx="4158635" cy="2437418"/>
          </a:xfrm>
        </p:grpSpPr>
        <p:sp>
          <p:nvSpPr>
            <p:cNvPr id="243" name="Rectangle: Rounded Corners 242">
              <a:extLst>
                <a:ext uri="{FF2B5EF4-FFF2-40B4-BE49-F238E27FC236}">
                  <a16:creationId xmlns:a16="http://schemas.microsoft.com/office/drawing/2014/main" id="{F8C72CCF-9102-4AD1-9EE8-99B7914FE727}"/>
                </a:ext>
              </a:extLst>
            </p:cNvPr>
            <p:cNvSpPr/>
            <p:nvPr/>
          </p:nvSpPr>
          <p:spPr>
            <a:xfrm>
              <a:off x="6233670" y="616403"/>
              <a:ext cx="4158635" cy="2349599"/>
            </a:xfrm>
            <a:prstGeom prst="roundRect">
              <a:avLst>
                <a:gd name="adj" fmla="val 4590"/>
              </a:avLst>
            </a:prstGeom>
            <a:solidFill>
              <a:srgbClr val="FFDBA9"/>
            </a:solidFill>
            <a:ln w="19050">
              <a:solidFill>
                <a:srgbClr val="EF8D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4" name="Text Placeholder 32">
              <a:extLst>
                <a:ext uri="{FF2B5EF4-FFF2-40B4-BE49-F238E27FC236}">
                  <a16:creationId xmlns:a16="http://schemas.microsoft.com/office/drawing/2014/main" id="{4F0864D0-233D-4512-9C9D-AD5357B6E00F}"/>
                </a:ext>
              </a:extLst>
            </p:cNvPr>
            <p:cNvSpPr txBox="1">
              <a:spLocks/>
            </p:cNvSpPr>
            <p:nvPr/>
          </p:nvSpPr>
          <p:spPr>
            <a:xfrm>
              <a:off x="6419317" y="528584"/>
              <a:ext cx="3716082" cy="493058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/>
                <a:t>xIntent</a:t>
              </a:r>
              <a:r>
                <a:rPr lang="en-US" dirty="0"/>
                <a:t> Decoder</a:t>
              </a:r>
            </a:p>
          </p:txBody>
        </p:sp>
        <p:cxnSp>
          <p:nvCxnSpPr>
            <p:cNvPr id="245" name="Connector: Curved 244">
              <a:extLst>
                <a:ext uri="{FF2B5EF4-FFF2-40B4-BE49-F238E27FC236}">
                  <a16:creationId xmlns:a16="http://schemas.microsoft.com/office/drawing/2014/main" id="{95E5D619-B894-4BA9-B216-B7847393CF26}"/>
                </a:ext>
              </a:extLst>
            </p:cNvPr>
            <p:cNvCxnSpPr>
              <a:cxnSpLocks/>
              <a:stCxn id="251" idx="3"/>
              <a:endCxn id="254" idx="1"/>
            </p:cNvCxnSpPr>
            <p:nvPr/>
          </p:nvCxnSpPr>
          <p:spPr>
            <a:xfrm>
              <a:off x="7251269" y="1180700"/>
              <a:ext cx="468704" cy="1500726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EF82D3CE-9010-4DEA-A9DA-5AEDE17C3477}"/>
                </a:ext>
              </a:extLst>
            </p:cNvPr>
            <p:cNvGrpSpPr/>
            <p:nvPr/>
          </p:nvGrpSpPr>
          <p:grpSpPr>
            <a:xfrm>
              <a:off x="6334439" y="991700"/>
              <a:ext cx="1126308" cy="1879311"/>
              <a:chOff x="6087322" y="3020042"/>
              <a:chExt cx="1126308" cy="1879311"/>
            </a:xfrm>
          </p:grpSpPr>
          <p:sp>
            <p:nvSpPr>
              <p:cNvPr id="247" name="Callout: Right Arrow 246">
                <a:extLst>
                  <a:ext uri="{FF2B5EF4-FFF2-40B4-BE49-F238E27FC236}">
                    <a16:creationId xmlns:a16="http://schemas.microsoft.com/office/drawing/2014/main" id="{8D096A19-4C9F-4055-856E-AE65E0648B24}"/>
                  </a:ext>
                </a:extLst>
              </p:cNvPr>
              <p:cNvSpPr/>
              <p:nvPr/>
            </p:nvSpPr>
            <p:spPr>
              <a:xfrm>
                <a:off x="6175440" y="3678012"/>
                <a:ext cx="1038190" cy="553773"/>
              </a:xfrm>
              <a:prstGeom prst="rightArrowCallout">
                <a:avLst>
                  <a:gd name="adj1" fmla="val 45168"/>
                  <a:gd name="adj2" fmla="val 42647"/>
                  <a:gd name="adj3" fmla="val 30042"/>
                  <a:gd name="adj4" fmla="val 71624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cxnSp>
            <p:nvCxnSpPr>
              <p:cNvPr id="248" name="Straight Arrow Connector 247">
                <a:extLst>
                  <a:ext uri="{FF2B5EF4-FFF2-40B4-BE49-F238E27FC236}">
                    <a16:creationId xmlns:a16="http://schemas.microsoft.com/office/drawing/2014/main" id="{3854B432-2C4C-4257-9CBE-E934F960968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58402" y="3384191"/>
                <a:ext cx="0" cy="290272"/>
              </a:xfrm>
              <a:prstGeom prst="straightConnector1">
                <a:avLst/>
              </a:prstGeom>
              <a:ln w="28575">
                <a:solidFill>
                  <a:srgbClr val="0D0D0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Arrow Connector 248">
                <a:extLst>
                  <a:ext uri="{FF2B5EF4-FFF2-40B4-BE49-F238E27FC236}">
                    <a16:creationId xmlns:a16="http://schemas.microsoft.com/office/drawing/2014/main" id="{38F179C1-3F56-423B-A898-DE8C0CA02CB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58402" y="4228728"/>
                <a:ext cx="0" cy="290272"/>
              </a:xfrm>
              <a:prstGeom prst="straightConnector1">
                <a:avLst/>
              </a:prstGeom>
              <a:ln w="28575">
                <a:solidFill>
                  <a:srgbClr val="0D0D0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1181C860-5E86-46AF-998E-F0CE54C9A02F}"/>
                  </a:ext>
                </a:extLst>
              </p:cNvPr>
              <p:cNvSpPr/>
              <p:nvPr/>
            </p:nvSpPr>
            <p:spPr>
              <a:xfrm>
                <a:off x="6236964" y="4520184"/>
                <a:ext cx="617546" cy="3791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&lt;S&gt;</a:t>
                </a:r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3BCFBA3E-2CBC-495B-9B0B-3608A760F701}"/>
                  </a:ext>
                </a:extLst>
              </p:cNvPr>
              <p:cNvSpPr/>
              <p:nvPr/>
            </p:nvSpPr>
            <p:spPr>
              <a:xfrm>
                <a:off x="6087322" y="3020042"/>
                <a:ext cx="916830" cy="37800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protect</a:t>
                </a:r>
              </a:p>
            </p:txBody>
          </p:sp>
        </p:grpSp>
        <p:cxnSp>
          <p:nvCxnSpPr>
            <p:cNvPr id="252" name="Straight Arrow Connector 251">
              <a:extLst>
                <a:ext uri="{FF2B5EF4-FFF2-40B4-BE49-F238E27FC236}">
                  <a16:creationId xmlns:a16="http://schemas.microsoft.com/office/drawing/2014/main" id="{9269D101-CDD4-4539-8DD8-9FA9FC0ED2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65285" y="1368670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Arrow Connector 252">
              <a:extLst>
                <a:ext uri="{FF2B5EF4-FFF2-40B4-BE49-F238E27FC236}">
                  <a16:creationId xmlns:a16="http://schemas.microsoft.com/office/drawing/2014/main" id="{B1A85671-F526-427E-ACAE-12F3BA650C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67465" y="2203443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F7973A6C-2A23-4B5B-8892-EC9D1BF65E29}"/>
                </a:ext>
              </a:extLst>
            </p:cNvPr>
            <p:cNvSpPr/>
            <p:nvPr/>
          </p:nvSpPr>
          <p:spPr>
            <a:xfrm>
              <a:off x="7719973" y="2492426"/>
              <a:ext cx="890624" cy="378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protect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22E9E412-6CBA-44B0-9844-996FE7137A5F}"/>
                </a:ext>
              </a:extLst>
            </p:cNvPr>
            <p:cNvSpPr/>
            <p:nvPr/>
          </p:nvSpPr>
          <p:spPr>
            <a:xfrm>
              <a:off x="7794199" y="991700"/>
              <a:ext cx="792000" cy="378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others</a:t>
              </a:r>
            </a:p>
          </p:txBody>
        </p:sp>
        <p:cxnSp>
          <p:nvCxnSpPr>
            <p:cNvPr id="256" name="Connector: Curved 255">
              <a:extLst>
                <a:ext uri="{FF2B5EF4-FFF2-40B4-BE49-F238E27FC236}">
                  <a16:creationId xmlns:a16="http://schemas.microsoft.com/office/drawing/2014/main" id="{C42C551E-ABC5-4FCA-8C24-F6256C7AF649}"/>
                </a:ext>
              </a:extLst>
            </p:cNvPr>
            <p:cNvCxnSpPr>
              <a:cxnSpLocks/>
              <a:stCxn id="255" idx="3"/>
              <a:endCxn id="259" idx="1"/>
            </p:cNvCxnSpPr>
            <p:nvPr/>
          </p:nvCxnSpPr>
          <p:spPr>
            <a:xfrm>
              <a:off x="8586199" y="1180700"/>
              <a:ext cx="506632" cy="1500726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Arrow Connector 256">
              <a:extLst>
                <a:ext uri="{FF2B5EF4-FFF2-40B4-BE49-F238E27FC236}">
                  <a16:creationId xmlns:a16="http://schemas.microsoft.com/office/drawing/2014/main" id="{AB31DD5D-CFB5-4293-83DC-EBBCBBAED0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6267" y="1355849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Arrow Connector 257">
              <a:extLst>
                <a:ext uri="{FF2B5EF4-FFF2-40B4-BE49-F238E27FC236}">
                  <a16:creationId xmlns:a16="http://schemas.microsoft.com/office/drawing/2014/main" id="{87B9A084-5043-4BAC-A5B6-E7AB0A80E3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60614" y="2195727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275F3BEC-2F1A-45A6-883F-B6EE88727935}"/>
                </a:ext>
              </a:extLst>
            </p:cNvPr>
            <p:cNvSpPr/>
            <p:nvPr/>
          </p:nvSpPr>
          <p:spPr>
            <a:xfrm>
              <a:off x="9092831" y="2492426"/>
              <a:ext cx="945726" cy="378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others</a:t>
              </a:r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29C52E2E-7D32-4384-BCD0-C3EDFE6AF9C6}"/>
                </a:ext>
              </a:extLst>
            </p:cNvPr>
            <p:cNvSpPr/>
            <p:nvPr/>
          </p:nvSpPr>
          <p:spPr>
            <a:xfrm>
              <a:off x="9167057" y="991700"/>
              <a:ext cx="797276" cy="378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&lt;/S&gt;</a:t>
              </a:r>
            </a:p>
          </p:txBody>
        </p:sp>
        <p:sp>
          <p:nvSpPr>
            <p:cNvPr id="265" name="Callout: Right Arrow 264">
              <a:extLst>
                <a:ext uri="{FF2B5EF4-FFF2-40B4-BE49-F238E27FC236}">
                  <a16:creationId xmlns:a16="http://schemas.microsoft.com/office/drawing/2014/main" id="{2B121263-9F0D-4B39-9557-B9BDA8D1E1EF}"/>
                </a:ext>
              </a:extLst>
            </p:cNvPr>
            <p:cNvSpPr/>
            <p:nvPr/>
          </p:nvSpPr>
          <p:spPr>
            <a:xfrm>
              <a:off x="7804913" y="1649670"/>
              <a:ext cx="1038190" cy="553773"/>
            </a:xfrm>
            <a:prstGeom prst="rightArrowCallout">
              <a:avLst>
                <a:gd name="adj1" fmla="val 45168"/>
                <a:gd name="adj2" fmla="val 42647"/>
                <a:gd name="adj3" fmla="val 30042"/>
                <a:gd name="adj4" fmla="val 7162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66" name="Callout: Right Arrow 265">
              <a:extLst>
                <a:ext uri="{FF2B5EF4-FFF2-40B4-BE49-F238E27FC236}">
                  <a16:creationId xmlns:a16="http://schemas.microsoft.com/office/drawing/2014/main" id="{E9BBC4DE-E135-4D1B-8CD9-AD45E8DB97BA}"/>
                </a:ext>
              </a:extLst>
            </p:cNvPr>
            <p:cNvSpPr/>
            <p:nvPr/>
          </p:nvSpPr>
          <p:spPr>
            <a:xfrm>
              <a:off x="9187269" y="1649670"/>
              <a:ext cx="1038190" cy="553773"/>
            </a:xfrm>
            <a:prstGeom prst="rightArrowCallout">
              <a:avLst>
                <a:gd name="adj1" fmla="val 45168"/>
                <a:gd name="adj2" fmla="val 42647"/>
                <a:gd name="adj3" fmla="val 30042"/>
                <a:gd name="adj4" fmla="val 7162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269" name="Group 268">
              <a:extLst>
                <a:ext uri="{FF2B5EF4-FFF2-40B4-BE49-F238E27FC236}">
                  <a16:creationId xmlns:a16="http://schemas.microsoft.com/office/drawing/2014/main" id="{628EEBBA-4221-4C41-83C2-4C9CCCF43A98}"/>
                </a:ext>
              </a:extLst>
            </p:cNvPr>
            <p:cNvGrpSpPr/>
            <p:nvPr/>
          </p:nvGrpSpPr>
          <p:grpSpPr>
            <a:xfrm>
              <a:off x="7851366" y="1711952"/>
              <a:ext cx="658797" cy="429208"/>
              <a:chOff x="7409103" y="1789873"/>
              <a:chExt cx="658797" cy="429208"/>
            </a:xfrm>
          </p:grpSpPr>
          <p:sp>
            <p:nvSpPr>
              <p:cNvPr id="270" name="Oval 269">
                <a:extLst>
                  <a:ext uri="{FF2B5EF4-FFF2-40B4-BE49-F238E27FC236}">
                    <a16:creationId xmlns:a16="http://schemas.microsoft.com/office/drawing/2014/main" id="{F7D38E45-D0D3-45CA-A635-6C5178A95DAB}"/>
                  </a:ext>
                </a:extLst>
              </p:cNvPr>
              <p:cNvSpPr/>
              <p:nvPr/>
            </p:nvSpPr>
            <p:spPr>
              <a:xfrm>
                <a:off x="7409103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1" name="Oval 270">
                <a:extLst>
                  <a:ext uri="{FF2B5EF4-FFF2-40B4-BE49-F238E27FC236}">
                    <a16:creationId xmlns:a16="http://schemas.microsoft.com/office/drawing/2014/main" id="{72924453-80E3-4F88-ACC7-F99BB08615A9}"/>
                  </a:ext>
                </a:extLst>
              </p:cNvPr>
              <p:cNvSpPr/>
              <p:nvPr/>
            </p:nvSpPr>
            <p:spPr>
              <a:xfrm>
                <a:off x="7728301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2" name="Oval 271">
                <a:extLst>
                  <a:ext uri="{FF2B5EF4-FFF2-40B4-BE49-F238E27FC236}">
                    <a16:creationId xmlns:a16="http://schemas.microsoft.com/office/drawing/2014/main" id="{8286391C-EC2D-43AC-B365-576DB4E7A028}"/>
                  </a:ext>
                </a:extLst>
              </p:cNvPr>
              <p:cNvSpPr/>
              <p:nvPr/>
            </p:nvSpPr>
            <p:spPr>
              <a:xfrm>
                <a:off x="7887900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3" name="Oval 272">
                <a:extLst>
                  <a:ext uri="{FF2B5EF4-FFF2-40B4-BE49-F238E27FC236}">
                    <a16:creationId xmlns:a16="http://schemas.microsoft.com/office/drawing/2014/main" id="{4DE46821-DC05-4BE7-8FDA-00F367171ECB}"/>
                  </a:ext>
                </a:extLst>
              </p:cNvPr>
              <p:cNvSpPr/>
              <p:nvPr/>
            </p:nvSpPr>
            <p:spPr>
              <a:xfrm>
                <a:off x="7568702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4" name="Group 273">
              <a:extLst>
                <a:ext uri="{FF2B5EF4-FFF2-40B4-BE49-F238E27FC236}">
                  <a16:creationId xmlns:a16="http://schemas.microsoft.com/office/drawing/2014/main" id="{C8C16D3C-86F8-4896-A390-37ECF2345E93}"/>
                </a:ext>
              </a:extLst>
            </p:cNvPr>
            <p:cNvGrpSpPr/>
            <p:nvPr/>
          </p:nvGrpSpPr>
          <p:grpSpPr>
            <a:xfrm>
              <a:off x="9221208" y="1716761"/>
              <a:ext cx="658797" cy="429208"/>
              <a:chOff x="7409103" y="1789873"/>
              <a:chExt cx="658797" cy="429208"/>
            </a:xfrm>
          </p:grpSpPr>
          <p:sp>
            <p:nvSpPr>
              <p:cNvPr id="275" name="Oval 274">
                <a:extLst>
                  <a:ext uri="{FF2B5EF4-FFF2-40B4-BE49-F238E27FC236}">
                    <a16:creationId xmlns:a16="http://schemas.microsoft.com/office/drawing/2014/main" id="{A69A43DD-014F-4D0B-A1AB-452E67C687DD}"/>
                  </a:ext>
                </a:extLst>
              </p:cNvPr>
              <p:cNvSpPr/>
              <p:nvPr/>
            </p:nvSpPr>
            <p:spPr>
              <a:xfrm>
                <a:off x="7409103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6" name="Oval 275">
                <a:extLst>
                  <a:ext uri="{FF2B5EF4-FFF2-40B4-BE49-F238E27FC236}">
                    <a16:creationId xmlns:a16="http://schemas.microsoft.com/office/drawing/2014/main" id="{2D8763AB-8165-4CEE-9FFC-A126FD2CE7D2}"/>
                  </a:ext>
                </a:extLst>
              </p:cNvPr>
              <p:cNvSpPr/>
              <p:nvPr/>
            </p:nvSpPr>
            <p:spPr>
              <a:xfrm>
                <a:off x="7728301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Oval 276">
                <a:extLst>
                  <a:ext uri="{FF2B5EF4-FFF2-40B4-BE49-F238E27FC236}">
                    <a16:creationId xmlns:a16="http://schemas.microsoft.com/office/drawing/2014/main" id="{952BA9D1-E25D-4B4A-AFA5-75A0AF9E6D86}"/>
                  </a:ext>
                </a:extLst>
              </p:cNvPr>
              <p:cNvSpPr/>
              <p:nvPr/>
            </p:nvSpPr>
            <p:spPr>
              <a:xfrm>
                <a:off x="7887900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Oval 277">
                <a:extLst>
                  <a:ext uri="{FF2B5EF4-FFF2-40B4-BE49-F238E27FC236}">
                    <a16:creationId xmlns:a16="http://schemas.microsoft.com/office/drawing/2014/main" id="{2C9D4D2C-8EF3-461D-B263-F43169AFA976}"/>
                  </a:ext>
                </a:extLst>
              </p:cNvPr>
              <p:cNvSpPr/>
              <p:nvPr/>
            </p:nvSpPr>
            <p:spPr>
              <a:xfrm>
                <a:off x="7568702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4" name="Group 283">
              <a:extLst>
                <a:ext uri="{FF2B5EF4-FFF2-40B4-BE49-F238E27FC236}">
                  <a16:creationId xmlns:a16="http://schemas.microsoft.com/office/drawing/2014/main" id="{F8E91FE3-5587-4909-90FB-DEE048A4C4FE}"/>
                </a:ext>
              </a:extLst>
            </p:cNvPr>
            <p:cNvGrpSpPr/>
            <p:nvPr/>
          </p:nvGrpSpPr>
          <p:grpSpPr>
            <a:xfrm>
              <a:off x="6473986" y="1700318"/>
              <a:ext cx="658797" cy="429208"/>
              <a:chOff x="7409103" y="1789873"/>
              <a:chExt cx="658797" cy="429208"/>
            </a:xfrm>
          </p:grpSpPr>
          <p:sp>
            <p:nvSpPr>
              <p:cNvPr id="285" name="Oval 284">
                <a:extLst>
                  <a:ext uri="{FF2B5EF4-FFF2-40B4-BE49-F238E27FC236}">
                    <a16:creationId xmlns:a16="http://schemas.microsoft.com/office/drawing/2014/main" id="{E0748A44-B9D6-4424-B8AE-EAF4826A8018}"/>
                  </a:ext>
                </a:extLst>
              </p:cNvPr>
              <p:cNvSpPr/>
              <p:nvPr/>
            </p:nvSpPr>
            <p:spPr>
              <a:xfrm>
                <a:off x="7409103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>
                <a:extLst>
                  <a:ext uri="{FF2B5EF4-FFF2-40B4-BE49-F238E27FC236}">
                    <a16:creationId xmlns:a16="http://schemas.microsoft.com/office/drawing/2014/main" id="{723535E5-F7FD-4BC4-9A38-33E71DFA111E}"/>
                  </a:ext>
                </a:extLst>
              </p:cNvPr>
              <p:cNvSpPr/>
              <p:nvPr/>
            </p:nvSpPr>
            <p:spPr>
              <a:xfrm>
                <a:off x="7728301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>
                <a:extLst>
                  <a:ext uri="{FF2B5EF4-FFF2-40B4-BE49-F238E27FC236}">
                    <a16:creationId xmlns:a16="http://schemas.microsoft.com/office/drawing/2014/main" id="{4B9B4F2F-D129-477B-820B-D6D7084B2323}"/>
                  </a:ext>
                </a:extLst>
              </p:cNvPr>
              <p:cNvSpPr/>
              <p:nvPr/>
            </p:nvSpPr>
            <p:spPr>
              <a:xfrm>
                <a:off x="7887900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>
                <a:extLst>
                  <a:ext uri="{FF2B5EF4-FFF2-40B4-BE49-F238E27FC236}">
                    <a16:creationId xmlns:a16="http://schemas.microsoft.com/office/drawing/2014/main" id="{34B95E14-3F03-45A5-A5CA-7D025FE82336}"/>
                  </a:ext>
                </a:extLst>
              </p:cNvPr>
              <p:cNvSpPr/>
              <p:nvPr/>
            </p:nvSpPr>
            <p:spPr>
              <a:xfrm>
                <a:off x="7568702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21" name="Title 1">
            <a:extLst>
              <a:ext uri="{FF2B5EF4-FFF2-40B4-BE49-F238E27FC236}">
                <a16:creationId xmlns:a16="http://schemas.microsoft.com/office/drawing/2014/main" id="{3C831A8E-2450-4423-A6F5-C6EC5BDFEF9B}"/>
              </a:ext>
            </a:extLst>
          </p:cNvPr>
          <p:cNvSpPr txBox="1">
            <a:spLocks/>
          </p:cNvSpPr>
          <p:nvPr/>
        </p:nvSpPr>
        <p:spPr>
          <a:xfrm>
            <a:off x="275036" y="238953"/>
            <a:ext cx="2844856" cy="819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Multi-task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5E8C6C6-82DC-4E06-8C2B-C811AC1CDABF}"/>
              </a:ext>
            </a:extLst>
          </p:cNvPr>
          <p:cNvGrpSpPr/>
          <p:nvPr/>
        </p:nvGrpSpPr>
        <p:grpSpPr>
          <a:xfrm>
            <a:off x="1799696" y="2046123"/>
            <a:ext cx="2893185" cy="432223"/>
            <a:chOff x="2916621" y="201479"/>
            <a:chExt cx="2893185" cy="432223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46F7D08D-D887-45A3-8287-DE7C69522916}"/>
                </a:ext>
              </a:extLst>
            </p:cNvPr>
            <p:cNvSpPr/>
            <p:nvPr/>
          </p:nvSpPr>
          <p:spPr>
            <a:xfrm>
              <a:off x="2916621" y="204494"/>
              <a:ext cx="180000" cy="1800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DCC3AB1-CA96-4936-90CC-BCE849594AD5}"/>
                </a:ext>
              </a:extLst>
            </p:cNvPr>
            <p:cNvSpPr/>
            <p:nvPr/>
          </p:nvSpPr>
          <p:spPr>
            <a:xfrm>
              <a:off x="3076220" y="453702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49C9C82-0D0B-4751-AA89-EEB76D46BF19}"/>
                </a:ext>
              </a:extLst>
            </p:cNvPr>
            <p:cNvSpPr/>
            <p:nvPr/>
          </p:nvSpPr>
          <p:spPr>
            <a:xfrm>
              <a:off x="3235819" y="204494"/>
              <a:ext cx="180000" cy="1800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6CE72DDC-14BA-4F49-A6B8-57576F4CDEFB}"/>
                </a:ext>
              </a:extLst>
            </p:cNvPr>
            <p:cNvSpPr/>
            <p:nvPr/>
          </p:nvSpPr>
          <p:spPr>
            <a:xfrm>
              <a:off x="3555017" y="204494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641B7C32-DEDD-442F-9B8D-8795F6D25DD1}"/>
                </a:ext>
              </a:extLst>
            </p:cNvPr>
            <p:cNvSpPr/>
            <p:nvPr/>
          </p:nvSpPr>
          <p:spPr>
            <a:xfrm>
              <a:off x="3714616" y="453702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C35C27B1-5262-4C6A-AB4E-A677D9BC7AE6}"/>
                </a:ext>
              </a:extLst>
            </p:cNvPr>
            <p:cNvSpPr/>
            <p:nvPr/>
          </p:nvSpPr>
          <p:spPr>
            <a:xfrm>
              <a:off x="3395418" y="453702"/>
              <a:ext cx="180000" cy="1800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E5A344C3-61B7-42C8-9C44-BEAC2352BFC2}"/>
                </a:ext>
              </a:extLst>
            </p:cNvPr>
            <p:cNvSpPr/>
            <p:nvPr/>
          </p:nvSpPr>
          <p:spPr>
            <a:xfrm>
              <a:off x="3874215" y="201479"/>
              <a:ext cx="180000" cy="1800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FAFE9C13-497E-41B1-A3ED-81E711449F8B}"/>
                </a:ext>
              </a:extLst>
            </p:cNvPr>
            <p:cNvSpPr/>
            <p:nvPr/>
          </p:nvSpPr>
          <p:spPr>
            <a:xfrm>
              <a:off x="4033814" y="453702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CED26E47-386F-495E-B872-37E1821CD7C6}"/>
                </a:ext>
              </a:extLst>
            </p:cNvPr>
            <p:cNvSpPr/>
            <p:nvPr/>
          </p:nvSpPr>
          <p:spPr>
            <a:xfrm>
              <a:off x="4193413" y="201479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CEA89A7A-A9F1-4160-A035-998F03A2EA7B}"/>
                </a:ext>
              </a:extLst>
            </p:cNvPr>
            <p:cNvSpPr/>
            <p:nvPr/>
          </p:nvSpPr>
          <p:spPr>
            <a:xfrm>
              <a:off x="4512611" y="201479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13ED5642-86B6-4A0B-8A25-B7CF579DF1A7}"/>
                </a:ext>
              </a:extLst>
            </p:cNvPr>
            <p:cNvSpPr/>
            <p:nvPr/>
          </p:nvSpPr>
          <p:spPr>
            <a:xfrm>
              <a:off x="4672210" y="453702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208FA28C-4B9E-44D9-886D-9038CFFEAAD1}"/>
                </a:ext>
              </a:extLst>
            </p:cNvPr>
            <p:cNvSpPr/>
            <p:nvPr/>
          </p:nvSpPr>
          <p:spPr>
            <a:xfrm>
              <a:off x="4353012" y="453702"/>
              <a:ext cx="180000" cy="1800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D70BAC22-D4F1-436E-959F-183BF2DF2DD6}"/>
                </a:ext>
              </a:extLst>
            </p:cNvPr>
            <p:cNvSpPr/>
            <p:nvPr/>
          </p:nvSpPr>
          <p:spPr>
            <a:xfrm>
              <a:off x="4831809" y="202556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320D2F20-A596-4229-815D-3866B8C836E6}"/>
                </a:ext>
              </a:extLst>
            </p:cNvPr>
            <p:cNvSpPr/>
            <p:nvPr/>
          </p:nvSpPr>
          <p:spPr>
            <a:xfrm>
              <a:off x="4991408" y="453702"/>
              <a:ext cx="180000" cy="1800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BB4E12EC-C1C9-4722-983A-ED7DA0557B45}"/>
                </a:ext>
              </a:extLst>
            </p:cNvPr>
            <p:cNvSpPr/>
            <p:nvPr/>
          </p:nvSpPr>
          <p:spPr>
            <a:xfrm>
              <a:off x="5151007" y="202556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C4B63FC9-362C-4F1D-B5BC-B80307527983}"/>
                </a:ext>
              </a:extLst>
            </p:cNvPr>
            <p:cNvSpPr/>
            <p:nvPr/>
          </p:nvSpPr>
          <p:spPr>
            <a:xfrm>
              <a:off x="5470205" y="202556"/>
              <a:ext cx="180000" cy="1800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889A0951-DE4B-4516-821E-05F658E5663B}"/>
                </a:ext>
              </a:extLst>
            </p:cNvPr>
            <p:cNvSpPr/>
            <p:nvPr/>
          </p:nvSpPr>
          <p:spPr>
            <a:xfrm>
              <a:off x="5629806" y="453702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CFB7BFF2-435C-470C-BDD1-6C81688586AA}"/>
                </a:ext>
              </a:extLst>
            </p:cNvPr>
            <p:cNvSpPr/>
            <p:nvPr/>
          </p:nvSpPr>
          <p:spPr>
            <a:xfrm>
              <a:off x="5310606" y="453702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1" name="Connector: Curved 180">
            <a:extLst>
              <a:ext uri="{FF2B5EF4-FFF2-40B4-BE49-F238E27FC236}">
                <a16:creationId xmlns:a16="http://schemas.microsoft.com/office/drawing/2014/main" id="{A459D1E5-8A56-4A5B-BE89-6266CA0E2719}"/>
              </a:ext>
            </a:extLst>
          </p:cNvPr>
          <p:cNvCxnSpPr>
            <a:cxnSpLocks/>
            <a:stCxn id="13" idx="0"/>
            <a:endCxn id="4" idx="2"/>
          </p:cNvCxnSpPr>
          <p:nvPr/>
        </p:nvCxnSpPr>
        <p:spPr>
          <a:xfrm rot="16200000" flipV="1">
            <a:off x="3426031" y="3454992"/>
            <a:ext cx="625593" cy="991178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7" name="Connector: Curved 186">
            <a:extLst>
              <a:ext uri="{FF2B5EF4-FFF2-40B4-BE49-F238E27FC236}">
                <a16:creationId xmlns:a16="http://schemas.microsoft.com/office/drawing/2014/main" id="{2E9D2CB6-D206-45C0-AD19-795E9BA37FD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984580" y="3445580"/>
            <a:ext cx="617877" cy="1016247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Connector: Curved 189">
            <a:extLst>
              <a:ext uri="{FF2B5EF4-FFF2-40B4-BE49-F238E27FC236}">
                <a16:creationId xmlns:a16="http://schemas.microsoft.com/office/drawing/2014/main" id="{03659297-5F42-459C-823C-6973B3BB410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951523" y="3438600"/>
            <a:ext cx="617877" cy="1016247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4" name="Connector: Curved 193">
            <a:extLst>
              <a:ext uri="{FF2B5EF4-FFF2-40B4-BE49-F238E27FC236}">
                <a16:creationId xmlns:a16="http://schemas.microsoft.com/office/drawing/2014/main" id="{80C0ABE6-CC70-4798-A08C-3CC337FA7FB9}"/>
              </a:ext>
            </a:extLst>
          </p:cNvPr>
          <p:cNvCxnSpPr>
            <a:cxnSpLocks/>
            <a:stCxn id="2" idx="0"/>
            <a:endCxn id="4" idx="2"/>
          </p:cNvCxnSpPr>
          <p:nvPr/>
        </p:nvCxnSpPr>
        <p:spPr>
          <a:xfrm rot="5400000" flipH="1" flipV="1">
            <a:off x="2426176" y="3438600"/>
            <a:ext cx="617877" cy="1016247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Connector: Curved 196">
            <a:extLst>
              <a:ext uri="{FF2B5EF4-FFF2-40B4-BE49-F238E27FC236}">
                <a16:creationId xmlns:a16="http://schemas.microsoft.com/office/drawing/2014/main" id="{67151E98-00DC-4E41-A1EA-3FA45F1494B1}"/>
              </a:ext>
            </a:extLst>
          </p:cNvPr>
          <p:cNvCxnSpPr>
            <a:cxnSpLocks/>
          </p:cNvCxnSpPr>
          <p:nvPr/>
        </p:nvCxnSpPr>
        <p:spPr>
          <a:xfrm rot="16200000" flipV="1">
            <a:off x="2940893" y="3460821"/>
            <a:ext cx="625593" cy="991178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8" name="Connector: Curved 197">
            <a:extLst>
              <a:ext uri="{FF2B5EF4-FFF2-40B4-BE49-F238E27FC236}">
                <a16:creationId xmlns:a16="http://schemas.microsoft.com/office/drawing/2014/main" id="{8EA41689-38BD-4B7E-9F0D-29114DB17DA3}"/>
              </a:ext>
            </a:extLst>
          </p:cNvPr>
          <p:cNvCxnSpPr>
            <a:cxnSpLocks/>
          </p:cNvCxnSpPr>
          <p:nvPr/>
        </p:nvCxnSpPr>
        <p:spPr>
          <a:xfrm rot="16200000" flipV="1">
            <a:off x="3983102" y="3446872"/>
            <a:ext cx="625593" cy="991178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B5DDBE2C-74DA-4D4B-8B1B-E6C7EA35003C}"/>
              </a:ext>
            </a:extLst>
          </p:cNvPr>
          <p:cNvGrpSpPr/>
          <p:nvPr/>
        </p:nvGrpSpPr>
        <p:grpSpPr>
          <a:xfrm>
            <a:off x="2424281" y="3147122"/>
            <a:ext cx="1616391" cy="432223"/>
            <a:chOff x="2158709" y="1957521"/>
            <a:chExt cx="1616391" cy="432223"/>
          </a:xfrm>
        </p:grpSpPr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8CB433A2-8AD0-456B-88D3-0A343A2080A5}"/>
                </a:ext>
              </a:extLst>
            </p:cNvPr>
            <p:cNvSpPr/>
            <p:nvPr/>
          </p:nvSpPr>
          <p:spPr>
            <a:xfrm>
              <a:off x="2158709" y="1960536"/>
              <a:ext cx="180000" cy="1800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71585530-9CAF-4F08-B7F6-0AD75FF59F74}"/>
                </a:ext>
              </a:extLst>
            </p:cNvPr>
            <p:cNvSpPr/>
            <p:nvPr/>
          </p:nvSpPr>
          <p:spPr>
            <a:xfrm>
              <a:off x="2477907" y="1960536"/>
              <a:ext cx="180000" cy="1800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DB166C7F-447F-4E60-B18D-0053D51D7FC0}"/>
                </a:ext>
              </a:extLst>
            </p:cNvPr>
            <p:cNvSpPr/>
            <p:nvPr/>
          </p:nvSpPr>
          <p:spPr>
            <a:xfrm>
              <a:off x="2637506" y="2209744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884A36FE-A918-4BE7-8E26-DA44E54C2CA0}"/>
                </a:ext>
              </a:extLst>
            </p:cNvPr>
            <p:cNvSpPr/>
            <p:nvPr/>
          </p:nvSpPr>
          <p:spPr>
            <a:xfrm>
              <a:off x="2318308" y="2209744"/>
              <a:ext cx="180000" cy="1800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4607FD94-3386-4896-B1A9-923D4C22253C}"/>
                </a:ext>
              </a:extLst>
            </p:cNvPr>
            <p:cNvSpPr/>
            <p:nvPr/>
          </p:nvSpPr>
          <p:spPr>
            <a:xfrm>
              <a:off x="2797105" y="1957521"/>
              <a:ext cx="180000" cy="1800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33CE6EF-F0AA-423C-9F83-B1D4DD98BD07}"/>
                </a:ext>
              </a:extLst>
            </p:cNvPr>
            <p:cNvSpPr/>
            <p:nvPr/>
          </p:nvSpPr>
          <p:spPr>
            <a:xfrm>
              <a:off x="2956704" y="2209744"/>
              <a:ext cx="180000" cy="1800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ABBA2FCD-F6A9-4BCC-A06A-6A19476FB6D7}"/>
                </a:ext>
              </a:extLst>
            </p:cNvPr>
            <p:cNvSpPr/>
            <p:nvPr/>
          </p:nvSpPr>
          <p:spPr>
            <a:xfrm>
              <a:off x="3116303" y="1957521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627AE62F-1B73-47B8-91CE-DD5777C7B75F}"/>
                </a:ext>
              </a:extLst>
            </p:cNvPr>
            <p:cNvSpPr/>
            <p:nvPr/>
          </p:nvSpPr>
          <p:spPr>
            <a:xfrm>
              <a:off x="3435501" y="1957521"/>
              <a:ext cx="180000" cy="1800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5DAE9F45-81BE-4BDD-9C01-DA8BC52CDABE}"/>
                </a:ext>
              </a:extLst>
            </p:cNvPr>
            <p:cNvSpPr/>
            <p:nvPr/>
          </p:nvSpPr>
          <p:spPr>
            <a:xfrm>
              <a:off x="3595100" y="2209744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F7CCE68A-B184-4748-A759-CB4B6B815CC1}"/>
                </a:ext>
              </a:extLst>
            </p:cNvPr>
            <p:cNvSpPr/>
            <p:nvPr/>
          </p:nvSpPr>
          <p:spPr>
            <a:xfrm>
              <a:off x="3275902" y="2209744"/>
              <a:ext cx="180000" cy="1800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5" name="Connector: Curved 234">
            <a:extLst>
              <a:ext uri="{FF2B5EF4-FFF2-40B4-BE49-F238E27FC236}">
                <a16:creationId xmlns:a16="http://schemas.microsoft.com/office/drawing/2014/main" id="{1483F068-D735-4755-8969-C40AFBE8818E}"/>
              </a:ext>
            </a:extLst>
          </p:cNvPr>
          <p:cNvCxnSpPr>
            <a:cxnSpLocks/>
          </p:cNvCxnSpPr>
          <p:nvPr/>
        </p:nvCxnSpPr>
        <p:spPr>
          <a:xfrm rot="16200000" flipV="1">
            <a:off x="4723861" y="4770080"/>
            <a:ext cx="767294" cy="27845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6" name="Connector: Curved 235">
            <a:extLst>
              <a:ext uri="{FF2B5EF4-FFF2-40B4-BE49-F238E27FC236}">
                <a16:creationId xmlns:a16="http://schemas.microsoft.com/office/drawing/2014/main" id="{5F5830EC-59B2-48EF-8287-7158AE615D9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76914" y="4774827"/>
            <a:ext cx="759578" cy="26124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E320BDE-5F4D-B742-B108-3F6F5007170D}"/>
              </a:ext>
            </a:extLst>
          </p:cNvPr>
          <p:cNvGrpSpPr/>
          <p:nvPr/>
        </p:nvGrpSpPr>
        <p:grpSpPr>
          <a:xfrm>
            <a:off x="6473986" y="2835965"/>
            <a:ext cx="4941266" cy="1844842"/>
            <a:chOff x="6473986" y="2835965"/>
            <a:chExt cx="5133828" cy="1891700"/>
          </a:xfrm>
        </p:grpSpPr>
        <p:cxnSp>
          <p:nvCxnSpPr>
            <p:cNvPr id="52" name="Connector: Curved 51">
              <a:extLst>
                <a:ext uri="{FF2B5EF4-FFF2-40B4-BE49-F238E27FC236}">
                  <a16:creationId xmlns:a16="http://schemas.microsoft.com/office/drawing/2014/main" id="{6AA512F1-AEED-4011-B884-84133C1FD4BE}"/>
                </a:ext>
              </a:extLst>
            </p:cNvPr>
            <p:cNvCxnSpPr>
              <a:cxnSpLocks/>
              <a:stCxn id="67" idx="3"/>
              <a:endCxn id="68" idx="1"/>
            </p:cNvCxnSpPr>
            <p:nvPr/>
          </p:nvCxnSpPr>
          <p:spPr>
            <a:xfrm>
              <a:off x="7163940" y="3027079"/>
              <a:ext cx="630259" cy="1503639"/>
            </a:xfrm>
            <a:prstGeom prst="curvedConnector3">
              <a:avLst>
                <a:gd name="adj1" fmla="val 56387"/>
              </a:avLst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4F91B58C-10BC-43DF-B89D-E5A7010AD9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05519" y="3216663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A3E4A52B-D891-446C-AA81-29EEC813E0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05519" y="4061200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4D78AAB8-1B6E-4B95-BB1D-7BB2F3EE9EA3}"/>
                </a:ext>
              </a:extLst>
            </p:cNvPr>
            <p:cNvSpPr/>
            <p:nvPr/>
          </p:nvSpPr>
          <p:spPr>
            <a:xfrm>
              <a:off x="6484081" y="4346813"/>
              <a:ext cx="617546" cy="3791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&lt;S&gt;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9708C4D4-71BA-478B-A503-3446FAAE6C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65285" y="3229484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6D507EF-AC44-4123-A328-1DF3B4D2DA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67465" y="4064257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24B081B-48D0-46A2-B670-842C91456643}"/>
                </a:ext>
              </a:extLst>
            </p:cNvPr>
            <p:cNvSpPr/>
            <p:nvPr/>
          </p:nvSpPr>
          <p:spPr>
            <a:xfrm>
              <a:off x="7794199" y="4341133"/>
              <a:ext cx="742172" cy="3791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know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4DBF16A-7286-4321-BE21-BA76ED7D6056}"/>
                </a:ext>
              </a:extLst>
            </p:cNvPr>
            <p:cNvSpPr/>
            <p:nvPr/>
          </p:nvSpPr>
          <p:spPr>
            <a:xfrm>
              <a:off x="7794199" y="2837493"/>
              <a:ext cx="742172" cy="3791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self</a:t>
              </a:r>
            </a:p>
          </p:txBody>
        </p:sp>
        <p:cxnSp>
          <p:nvCxnSpPr>
            <p:cNvPr id="74" name="Connector: Curved 73">
              <a:extLst>
                <a:ext uri="{FF2B5EF4-FFF2-40B4-BE49-F238E27FC236}">
                  <a16:creationId xmlns:a16="http://schemas.microsoft.com/office/drawing/2014/main" id="{38E3D793-FBF7-473B-BC5F-86394027A7A4}"/>
                </a:ext>
              </a:extLst>
            </p:cNvPr>
            <p:cNvCxnSpPr>
              <a:cxnSpLocks/>
              <a:stCxn id="73" idx="3"/>
              <a:endCxn id="77" idx="1"/>
            </p:cNvCxnSpPr>
            <p:nvPr/>
          </p:nvCxnSpPr>
          <p:spPr>
            <a:xfrm>
              <a:off x="8536371" y="3027078"/>
              <a:ext cx="721472" cy="1511003"/>
            </a:xfrm>
            <a:prstGeom prst="curvedConnector3">
              <a:avLst>
                <a:gd name="adj1" fmla="val 55580"/>
              </a:avLst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8E6F7762-6432-403D-9CDE-82D46A6E14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6267" y="3216663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BBE9EC9E-F0AE-46A3-8B88-B3D4664184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60614" y="4056541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7D718EF-53B2-4C6F-AEE9-63D37363FB6A}"/>
                </a:ext>
              </a:extLst>
            </p:cNvPr>
            <p:cNvSpPr/>
            <p:nvPr/>
          </p:nvSpPr>
          <p:spPr>
            <a:xfrm>
              <a:off x="9257843" y="4348496"/>
              <a:ext cx="615701" cy="3791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self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C51F625-63E2-4B4A-B951-01186EDF7E17}"/>
                </a:ext>
              </a:extLst>
            </p:cNvPr>
            <p:cNvSpPr/>
            <p:nvPr/>
          </p:nvSpPr>
          <p:spPr>
            <a:xfrm>
              <a:off x="9079301" y="2848759"/>
              <a:ext cx="972787" cy="3791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defense</a:t>
              </a:r>
            </a:p>
          </p:txBody>
        </p: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B7246F66-B534-4C38-B39E-C17C93BAA7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32139" y="3216827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545C7907-1F8C-4143-85EE-0B10BADE2A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32139" y="4061200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FDDFF9B5-95B5-4741-ADE7-5EF5BE04F9DA}"/>
                </a:ext>
              </a:extLst>
            </p:cNvPr>
            <p:cNvSpPr/>
            <p:nvPr/>
          </p:nvSpPr>
          <p:spPr>
            <a:xfrm>
              <a:off x="10561053" y="2835965"/>
              <a:ext cx="742172" cy="3791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&lt;/S&gt;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533AB416-8638-45A0-9C52-7318858A0DA6}"/>
                </a:ext>
              </a:extLst>
            </p:cNvPr>
            <p:cNvSpPr/>
            <p:nvPr/>
          </p:nvSpPr>
          <p:spPr>
            <a:xfrm>
              <a:off x="10461991" y="4341133"/>
              <a:ext cx="940296" cy="3791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defense</a:t>
              </a:r>
            </a:p>
          </p:txBody>
        </p:sp>
        <p:sp>
          <p:nvSpPr>
            <p:cNvPr id="94" name="Callout: Right Arrow 93">
              <a:extLst>
                <a:ext uri="{FF2B5EF4-FFF2-40B4-BE49-F238E27FC236}">
                  <a16:creationId xmlns:a16="http://schemas.microsoft.com/office/drawing/2014/main" id="{3329E63B-D835-4599-B00B-19AA775642D1}"/>
                </a:ext>
              </a:extLst>
            </p:cNvPr>
            <p:cNvSpPr/>
            <p:nvPr/>
          </p:nvSpPr>
          <p:spPr>
            <a:xfrm>
              <a:off x="7804913" y="3510484"/>
              <a:ext cx="1038190" cy="553773"/>
            </a:xfrm>
            <a:prstGeom prst="rightArrowCallout">
              <a:avLst>
                <a:gd name="adj1" fmla="val 45168"/>
                <a:gd name="adj2" fmla="val 42647"/>
                <a:gd name="adj3" fmla="val 30042"/>
                <a:gd name="adj4" fmla="val 7162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95" name="Callout: Right Arrow 94">
              <a:extLst>
                <a:ext uri="{FF2B5EF4-FFF2-40B4-BE49-F238E27FC236}">
                  <a16:creationId xmlns:a16="http://schemas.microsoft.com/office/drawing/2014/main" id="{14D1A978-4FF3-41F9-A960-9FE35D9B462D}"/>
                </a:ext>
              </a:extLst>
            </p:cNvPr>
            <p:cNvSpPr/>
            <p:nvPr/>
          </p:nvSpPr>
          <p:spPr>
            <a:xfrm>
              <a:off x="9187269" y="3510484"/>
              <a:ext cx="1038190" cy="553773"/>
            </a:xfrm>
            <a:prstGeom prst="rightArrowCallout">
              <a:avLst>
                <a:gd name="adj1" fmla="val 45168"/>
                <a:gd name="adj2" fmla="val 42647"/>
                <a:gd name="adj3" fmla="val 30042"/>
                <a:gd name="adj4" fmla="val 7162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96" name="Callout: Right Arrow 95">
              <a:extLst>
                <a:ext uri="{FF2B5EF4-FFF2-40B4-BE49-F238E27FC236}">
                  <a16:creationId xmlns:a16="http://schemas.microsoft.com/office/drawing/2014/main" id="{ADD31681-7987-4636-BF1B-33D88A2035B1}"/>
                </a:ext>
              </a:extLst>
            </p:cNvPr>
            <p:cNvSpPr/>
            <p:nvPr/>
          </p:nvSpPr>
          <p:spPr>
            <a:xfrm>
              <a:off x="10569624" y="3510484"/>
              <a:ext cx="1038190" cy="553773"/>
            </a:xfrm>
            <a:prstGeom prst="rightArrowCallout">
              <a:avLst>
                <a:gd name="adj1" fmla="val 45168"/>
                <a:gd name="adj2" fmla="val 42647"/>
                <a:gd name="adj3" fmla="val 30042"/>
                <a:gd name="adj4" fmla="val 7162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cxnSp>
          <p:nvCxnSpPr>
            <p:cNvPr id="111" name="Connector: Curved 110">
              <a:extLst>
                <a:ext uri="{FF2B5EF4-FFF2-40B4-BE49-F238E27FC236}">
                  <a16:creationId xmlns:a16="http://schemas.microsoft.com/office/drawing/2014/main" id="{46855755-09C2-4654-AEF2-6D446A80EFF8}"/>
                </a:ext>
              </a:extLst>
            </p:cNvPr>
            <p:cNvCxnSpPr>
              <a:cxnSpLocks/>
              <a:stCxn id="78" idx="3"/>
              <a:endCxn id="89" idx="1"/>
            </p:cNvCxnSpPr>
            <p:nvPr/>
          </p:nvCxnSpPr>
          <p:spPr>
            <a:xfrm>
              <a:off x="10052088" y="3038344"/>
              <a:ext cx="409903" cy="1492374"/>
            </a:xfrm>
            <a:prstGeom prst="curvedConnector3">
              <a:avLst>
                <a:gd name="adj1" fmla="val 58418"/>
              </a:avLst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89CFCDC8-B8B9-4A41-913A-76E17616E0BE}"/>
                </a:ext>
              </a:extLst>
            </p:cNvPr>
            <p:cNvSpPr/>
            <p:nvPr/>
          </p:nvSpPr>
          <p:spPr>
            <a:xfrm>
              <a:off x="7851366" y="3572766"/>
              <a:ext cx="180000" cy="1800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28968D18-DC79-4298-9F69-46D74B63196B}"/>
                </a:ext>
              </a:extLst>
            </p:cNvPr>
            <p:cNvSpPr/>
            <p:nvPr/>
          </p:nvSpPr>
          <p:spPr>
            <a:xfrm>
              <a:off x="8170564" y="3572766"/>
              <a:ext cx="180000" cy="1800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38CBEECD-D97B-4413-B261-6DF2A5F487FA}"/>
                </a:ext>
              </a:extLst>
            </p:cNvPr>
            <p:cNvSpPr/>
            <p:nvPr/>
          </p:nvSpPr>
          <p:spPr>
            <a:xfrm>
              <a:off x="8330163" y="3821974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7E7F8E7-724D-45AF-B7B8-A7720034AC87}"/>
                </a:ext>
              </a:extLst>
            </p:cNvPr>
            <p:cNvSpPr/>
            <p:nvPr/>
          </p:nvSpPr>
          <p:spPr>
            <a:xfrm>
              <a:off x="8010965" y="3821974"/>
              <a:ext cx="180000" cy="1800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7557F055-08C1-4414-9316-E9D1F04BA9A5}"/>
                </a:ext>
              </a:extLst>
            </p:cNvPr>
            <p:cNvSpPr/>
            <p:nvPr/>
          </p:nvSpPr>
          <p:spPr>
            <a:xfrm>
              <a:off x="9221208" y="3577575"/>
              <a:ext cx="180000" cy="1800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B8F12CC6-8201-40E4-898D-E07302774126}"/>
                </a:ext>
              </a:extLst>
            </p:cNvPr>
            <p:cNvSpPr/>
            <p:nvPr/>
          </p:nvSpPr>
          <p:spPr>
            <a:xfrm>
              <a:off x="9540406" y="3577575"/>
              <a:ext cx="180000" cy="1800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5602FFEC-CEF6-4E97-998C-EDE56E044B74}"/>
                </a:ext>
              </a:extLst>
            </p:cNvPr>
            <p:cNvSpPr/>
            <p:nvPr/>
          </p:nvSpPr>
          <p:spPr>
            <a:xfrm>
              <a:off x="9700005" y="3826783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278E421E-02D4-4A25-B502-9BAC920CBB90}"/>
                </a:ext>
              </a:extLst>
            </p:cNvPr>
            <p:cNvSpPr/>
            <p:nvPr/>
          </p:nvSpPr>
          <p:spPr>
            <a:xfrm>
              <a:off x="9380807" y="3826783"/>
              <a:ext cx="180000" cy="1800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6A608164-0231-4695-8AFE-C9750535C02A}"/>
                </a:ext>
              </a:extLst>
            </p:cNvPr>
            <p:cNvSpPr/>
            <p:nvPr/>
          </p:nvSpPr>
          <p:spPr>
            <a:xfrm>
              <a:off x="10623873" y="3573844"/>
              <a:ext cx="180000" cy="1800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004AEE08-762E-4587-8B2F-86CFF4427932}"/>
                </a:ext>
              </a:extLst>
            </p:cNvPr>
            <p:cNvSpPr/>
            <p:nvPr/>
          </p:nvSpPr>
          <p:spPr>
            <a:xfrm>
              <a:off x="10943071" y="3573844"/>
              <a:ext cx="180000" cy="1800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9108836E-6864-461A-A810-155B21E6DB70}"/>
                </a:ext>
              </a:extLst>
            </p:cNvPr>
            <p:cNvSpPr/>
            <p:nvPr/>
          </p:nvSpPr>
          <p:spPr>
            <a:xfrm>
              <a:off x="11102670" y="3823052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A38CDCA8-A2DC-4C97-90A0-F6FD377C0447}"/>
                </a:ext>
              </a:extLst>
            </p:cNvPr>
            <p:cNvSpPr/>
            <p:nvPr/>
          </p:nvSpPr>
          <p:spPr>
            <a:xfrm>
              <a:off x="10783472" y="3823052"/>
              <a:ext cx="180000" cy="1800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C707A7CC-683C-4986-B6A9-BB583ECD36D2}"/>
                </a:ext>
              </a:extLst>
            </p:cNvPr>
            <p:cNvSpPr/>
            <p:nvPr/>
          </p:nvSpPr>
          <p:spPr>
            <a:xfrm>
              <a:off x="6473986" y="3561132"/>
              <a:ext cx="180000" cy="1800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C02CBFB8-CA63-4535-A27B-00671F73C556}"/>
                </a:ext>
              </a:extLst>
            </p:cNvPr>
            <p:cNvSpPr/>
            <p:nvPr/>
          </p:nvSpPr>
          <p:spPr>
            <a:xfrm>
              <a:off x="6793184" y="3561132"/>
              <a:ext cx="180000" cy="1800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D24A8ED9-59B5-410E-8F0D-462F8B156D35}"/>
                </a:ext>
              </a:extLst>
            </p:cNvPr>
            <p:cNvSpPr/>
            <p:nvPr/>
          </p:nvSpPr>
          <p:spPr>
            <a:xfrm>
              <a:off x="6952783" y="3810340"/>
              <a:ext cx="180000" cy="18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293CC7E6-3660-4639-A6BA-EEA57B17389E}"/>
                </a:ext>
              </a:extLst>
            </p:cNvPr>
            <p:cNvSpPr/>
            <p:nvPr/>
          </p:nvSpPr>
          <p:spPr>
            <a:xfrm>
              <a:off x="6633585" y="3810340"/>
              <a:ext cx="180000" cy="1800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89" name="Connector: Curved 288">
            <a:extLst>
              <a:ext uri="{FF2B5EF4-FFF2-40B4-BE49-F238E27FC236}">
                <a16:creationId xmlns:a16="http://schemas.microsoft.com/office/drawing/2014/main" id="{BEBB7E21-BB16-4E31-B22C-E3C8326DE51E}"/>
              </a:ext>
            </a:extLst>
          </p:cNvPr>
          <p:cNvCxnSpPr>
            <a:cxnSpLocks/>
            <a:stCxn id="15" idx="3"/>
            <a:endCxn id="247" idx="1"/>
          </p:cNvCxnSpPr>
          <p:nvPr/>
        </p:nvCxnSpPr>
        <p:spPr>
          <a:xfrm flipV="1">
            <a:off x="4823958" y="1312024"/>
            <a:ext cx="1670449" cy="947565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0EB9AD58-84FD-4EE6-83A1-89F1C95ECD1F}"/>
              </a:ext>
            </a:extLst>
          </p:cNvPr>
          <p:cNvGrpSpPr/>
          <p:nvPr/>
        </p:nvGrpSpPr>
        <p:grpSpPr>
          <a:xfrm>
            <a:off x="6319512" y="4967351"/>
            <a:ext cx="4156471" cy="1802324"/>
            <a:chOff x="6246618" y="528584"/>
            <a:chExt cx="4145687" cy="2437418"/>
          </a:xfrm>
        </p:grpSpPr>
        <p:sp>
          <p:nvSpPr>
            <p:cNvPr id="218" name="Rectangle: Rounded Corners 217">
              <a:extLst>
                <a:ext uri="{FF2B5EF4-FFF2-40B4-BE49-F238E27FC236}">
                  <a16:creationId xmlns:a16="http://schemas.microsoft.com/office/drawing/2014/main" id="{8E61E51A-6E00-4FC3-B744-26C19E636996}"/>
                </a:ext>
              </a:extLst>
            </p:cNvPr>
            <p:cNvSpPr/>
            <p:nvPr/>
          </p:nvSpPr>
          <p:spPr>
            <a:xfrm>
              <a:off x="6246618" y="616403"/>
              <a:ext cx="4145687" cy="2349599"/>
            </a:xfrm>
            <a:prstGeom prst="roundRect">
              <a:avLst>
                <a:gd name="adj" fmla="val 4590"/>
              </a:avLst>
            </a:prstGeom>
            <a:solidFill>
              <a:srgbClr val="83BBE5"/>
            </a:solidFill>
            <a:ln w="19050">
              <a:solidFill>
                <a:srgbClr val="0C7CB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9" name="Text Placeholder 32">
              <a:extLst>
                <a:ext uri="{FF2B5EF4-FFF2-40B4-BE49-F238E27FC236}">
                  <a16:creationId xmlns:a16="http://schemas.microsoft.com/office/drawing/2014/main" id="{29116426-FEFC-4609-897E-1EC159ED1552}"/>
                </a:ext>
              </a:extLst>
            </p:cNvPr>
            <p:cNvSpPr txBox="1">
              <a:spLocks/>
            </p:cNvSpPr>
            <p:nvPr/>
          </p:nvSpPr>
          <p:spPr>
            <a:xfrm>
              <a:off x="6419317" y="528584"/>
              <a:ext cx="3716082" cy="493058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 fontScale="92500" lnSpcReduction="2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/>
                <a:t>xReact</a:t>
              </a:r>
              <a:r>
                <a:rPr lang="en-US" dirty="0"/>
                <a:t> Decoder</a:t>
              </a:r>
            </a:p>
          </p:txBody>
        </p:sp>
        <p:cxnSp>
          <p:nvCxnSpPr>
            <p:cNvPr id="220" name="Connector: Curved 219">
              <a:extLst>
                <a:ext uri="{FF2B5EF4-FFF2-40B4-BE49-F238E27FC236}">
                  <a16:creationId xmlns:a16="http://schemas.microsoft.com/office/drawing/2014/main" id="{50504590-707A-42F6-9500-1086838E8B9C}"/>
                </a:ext>
              </a:extLst>
            </p:cNvPr>
            <p:cNvCxnSpPr>
              <a:cxnSpLocks/>
              <a:stCxn id="355" idx="3"/>
              <a:endCxn id="224" idx="1"/>
            </p:cNvCxnSpPr>
            <p:nvPr/>
          </p:nvCxnSpPr>
          <p:spPr>
            <a:xfrm>
              <a:off x="7251269" y="1180700"/>
              <a:ext cx="468704" cy="1500726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97DD9B1C-9C25-488A-8886-2F2A5AC002EC}"/>
                </a:ext>
              </a:extLst>
            </p:cNvPr>
            <p:cNvGrpSpPr/>
            <p:nvPr/>
          </p:nvGrpSpPr>
          <p:grpSpPr>
            <a:xfrm>
              <a:off x="6334439" y="991700"/>
              <a:ext cx="1126308" cy="1879311"/>
              <a:chOff x="6087322" y="3020042"/>
              <a:chExt cx="1126308" cy="1879311"/>
            </a:xfrm>
          </p:grpSpPr>
          <p:sp>
            <p:nvSpPr>
              <p:cNvPr id="351" name="Callout: Right Arrow 350">
                <a:extLst>
                  <a:ext uri="{FF2B5EF4-FFF2-40B4-BE49-F238E27FC236}">
                    <a16:creationId xmlns:a16="http://schemas.microsoft.com/office/drawing/2014/main" id="{675AA9D6-B77A-464E-BC54-74ACE1B06A6A}"/>
                  </a:ext>
                </a:extLst>
              </p:cNvPr>
              <p:cNvSpPr/>
              <p:nvPr/>
            </p:nvSpPr>
            <p:spPr>
              <a:xfrm>
                <a:off x="6175440" y="3678012"/>
                <a:ext cx="1038190" cy="553773"/>
              </a:xfrm>
              <a:prstGeom prst="rightArrowCallout">
                <a:avLst>
                  <a:gd name="adj1" fmla="val 45168"/>
                  <a:gd name="adj2" fmla="val 42647"/>
                  <a:gd name="adj3" fmla="val 30042"/>
                  <a:gd name="adj4" fmla="val 71624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cxnSp>
            <p:nvCxnSpPr>
              <p:cNvPr id="352" name="Straight Arrow Connector 351">
                <a:extLst>
                  <a:ext uri="{FF2B5EF4-FFF2-40B4-BE49-F238E27FC236}">
                    <a16:creationId xmlns:a16="http://schemas.microsoft.com/office/drawing/2014/main" id="{82B4B04D-A45D-4556-900A-45E7D06FA13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58402" y="3384191"/>
                <a:ext cx="0" cy="290272"/>
              </a:xfrm>
              <a:prstGeom prst="straightConnector1">
                <a:avLst/>
              </a:prstGeom>
              <a:ln w="28575">
                <a:solidFill>
                  <a:srgbClr val="0D0D0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3" name="Straight Arrow Connector 352">
                <a:extLst>
                  <a:ext uri="{FF2B5EF4-FFF2-40B4-BE49-F238E27FC236}">
                    <a16:creationId xmlns:a16="http://schemas.microsoft.com/office/drawing/2014/main" id="{269592EC-DDE7-499C-9535-BB6AD5C9D64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58402" y="4228728"/>
                <a:ext cx="0" cy="290272"/>
              </a:xfrm>
              <a:prstGeom prst="straightConnector1">
                <a:avLst/>
              </a:prstGeom>
              <a:ln w="28575">
                <a:solidFill>
                  <a:srgbClr val="0D0D0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4" name="Rectangle 353">
                <a:extLst>
                  <a:ext uri="{FF2B5EF4-FFF2-40B4-BE49-F238E27FC236}">
                    <a16:creationId xmlns:a16="http://schemas.microsoft.com/office/drawing/2014/main" id="{F7157C1C-7570-4A23-8EF5-DB2D71353408}"/>
                  </a:ext>
                </a:extLst>
              </p:cNvPr>
              <p:cNvSpPr/>
              <p:nvPr/>
            </p:nvSpPr>
            <p:spPr>
              <a:xfrm>
                <a:off x="6236964" y="4520184"/>
                <a:ext cx="617546" cy="3791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&lt;S&gt;</a:t>
                </a:r>
              </a:p>
            </p:txBody>
          </p:sp>
          <p:sp>
            <p:nvSpPr>
              <p:cNvPr id="355" name="Rectangle 354">
                <a:extLst>
                  <a:ext uri="{FF2B5EF4-FFF2-40B4-BE49-F238E27FC236}">
                    <a16:creationId xmlns:a16="http://schemas.microsoft.com/office/drawing/2014/main" id="{DF97F760-1C60-4656-858A-85F7E79BB880}"/>
                  </a:ext>
                </a:extLst>
              </p:cNvPr>
              <p:cNvSpPr/>
              <p:nvPr/>
            </p:nvSpPr>
            <p:spPr>
              <a:xfrm>
                <a:off x="6087322" y="3020042"/>
                <a:ext cx="916830" cy="37800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feels</a:t>
                </a:r>
              </a:p>
            </p:txBody>
          </p:sp>
        </p:grpSp>
        <p:cxnSp>
          <p:nvCxnSpPr>
            <p:cNvPr id="222" name="Straight Arrow Connector 221">
              <a:extLst>
                <a:ext uri="{FF2B5EF4-FFF2-40B4-BE49-F238E27FC236}">
                  <a16:creationId xmlns:a16="http://schemas.microsoft.com/office/drawing/2014/main" id="{89E24A89-38F4-435C-AB1C-654A30E251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65285" y="1368670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>
              <a:extLst>
                <a:ext uri="{FF2B5EF4-FFF2-40B4-BE49-F238E27FC236}">
                  <a16:creationId xmlns:a16="http://schemas.microsoft.com/office/drawing/2014/main" id="{7071CA16-521F-49CE-A840-08E02CF223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67465" y="2203443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E1D09EE6-82BD-4AB4-A70D-631AD11D9ACF}"/>
                </a:ext>
              </a:extLst>
            </p:cNvPr>
            <p:cNvSpPr/>
            <p:nvPr/>
          </p:nvSpPr>
          <p:spPr>
            <a:xfrm>
              <a:off x="7719973" y="2492426"/>
              <a:ext cx="890624" cy="378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feels</a:t>
              </a:r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C4939337-B439-4C2F-BE6C-F2975BFE1536}"/>
                </a:ext>
              </a:extLst>
            </p:cNvPr>
            <p:cNvSpPr/>
            <p:nvPr/>
          </p:nvSpPr>
          <p:spPr>
            <a:xfrm>
              <a:off x="7794199" y="991700"/>
              <a:ext cx="792000" cy="378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tired</a:t>
              </a:r>
            </a:p>
          </p:txBody>
        </p:sp>
        <p:cxnSp>
          <p:nvCxnSpPr>
            <p:cNvPr id="226" name="Connector: Curved 225">
              <a:extLst>
                <a:ext uri="{FF2B5EF4-FFF2-40B4-BE49-F238E27FC236}">
                  <a16:creationId xmlns:a16="http://schemas.microsoft.com/office/drawing/2014/main" id="{41F8EED1-58E1-4C64-B60B-6AC22D3AE83A}"/>
                </a:ext>
              </a:extLst>
            </p:cNvPr>
            <p:cNvCxnSpPr>
              <a:cxnSpLocks/>
              <a:stCxn id="225" idx="3"/>
              <a:endCxn id="229" idx="1"/>
            </p:cNvCxnSpPr>
            <p:nvPr/>
          </p:nvCxnSpPr>
          <p:spPr>
            <a:xfrm>
              <a:off x="8586199" y="1180700"/>
              <a:ext cx="506632" cy="1500726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7" name="Straight Arrow Connector 226">
              <a:extLst>
                <a:ext uri="{FF2B5EF4-FFF2-40B4-BE49-F238E27FC236}">
                  <a16:creationId xmlns:a16="http://schemas.microsoft.com/office/drawing/2014/main" id="{5B25E6E2-0581-4C5A-AB7C-36FB75428F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6267" y="1355849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Arrow Connector 227">
              <a:extLst>
                <a:ext uri="{FF2B5EF4-FFF2-40B4-BE49-F238E27FC236}">
                  <a16:creationId xmlns:a16="http://schemas.microsoft.com/office/drawing/2014/main" id="{1A64494E-FFEB-48CC-9423-924006FAEF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60614" y="2195727"/>
              <a:ext cx="0" cy="290272"/>
            </a:xfrm>
            <a:prstGeom prst="straightConnector1">
              <a:avLst/>
            </a:prstGeom>
            <a:ln w="28575">
              <a:solidFill>
                <a:srgbClr val="0D0D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78CB03F4-AE8E-4D99-B1FB-452251F65ACC}"/>
                </a:ext>
              </a:extLst>
            </p:cNvPr>
            <p:cNvSpPr/>
            <p:nvPr/>
          </p:nvSpPr>
          <p:spPr>
            <a:xfrm>
              <a:off x="9092831" y="2492426"/>
              <a:ext cx="945726" cy="378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tired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19E3614E-1861-4B08-A1AA-E1789A721CE4}"/>
                </a:ext>
              </a:extLst>
            </p:cNvPr>
            <p:cNvSpPr/>
            <p:nvPr/>
          </p:nvSpPr>
          <p:spPr>
            <a:xfrm>
              <a:off x="9167057" y="991700"/>
              <a:ext cx="797276" cy="378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&lt;/S&gt;</a:t>
              </a:r>
            </a:p>
          </p:txBody>
        </p:sp>
        <p:sp>
          <p:nvSpPr>
            <p:cNvPr id="231" name="Callout: Right Arrow 230">
              <a:extLst>
                <a:ext uri="{FF2B5EF4-FFF2-40B4-BE49-F238E27FC236}">
                  <a16:creationId xmlns:a16="http://schemas.microsoft.com/office/drawing/2014/main" id="{5181B5C2-553C-4872-B44A-3DA8702E1EC6}"/>
                </a:ext>
              </a:extLst>
            </p:cNvPr>
            <p:cNvSpPr/>
            <p:nvPr/>
          </p:nvSpPr>
          <p:spPr>
            <a:xfrm>
              <a:off x="7804913" y="1649670"/>
              <a:ext cx="1038190" cy="553773"/>
            </a:xfrm>
            <a:prstGeom prst="rightArrowCallout">
              <a:avLst>
                <a:gd name="adj1" fmla="val 45168"/>
                <a:gd name="adj2" fmla="val 42647"/>
                <a:gd name="adj3" fmla="val 30042"/>
                <a:gd name="adj4" fmla="val 7162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32" name="Callout: Right Arrow 231">
              <a:extLst>
                <a:ext uri="{FF2B5EF4-FFF2-40B4-BE49-F238E27FC236}">
                  <a16:creationId xmlns:a16="http://schemas.microsoft.com/office/drawing/2014/main" id="{D2AEC3AC-18AC-4AFE-A713-974BF7A82C54}"/>
                </a:ext>
              </a:extLst>
            </p:cNvPr>
            <p:cNvSpPr/>
            <p:nvPr/>
          </p:nvSpPr>
          <p:spPr>
            <a:xfrm>
              <a:off x="9187269" y="1649670"/>
              <a:ext cx="1038190" cy="553773"/>
            </a:xfrm>
            <a:prstGeom prst="rightArrowCallout">
              <a:avLst>
                <a:gd name="adj1" fmla="val 45168"/>
                <a:gd name="adj2" fmla="val 42647"/>
                <a:gd name="adj3" fmla="val 30042"/>
                <a:gd name="adj4" fmla="val 7162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78AC08FB-B0FE-40A2-ABFD-381EDBD27E04}"/>
                </a:ext>
              </a:extLst>
            </p:cNvPr>
            <p:cNvGrpSpPr/>
            <p:nvPr/>
          </p:nvGrpSpPr>
          <p:grpSpPr>
            <a:xfrm>
              <a:off x="7851366" y="1711952"/>
              <a:ext cx="658797" cy="429208"/>
              <a:chOff x="7409103" y="1789873"/>
              <a:chExt cx="658797" cy="429208"/>
            </a:xfrm>
          </p:grpSpPr>
          <p:sp>
            <p:nvSpPr>
              <p:cNvPr id="347" name="Oval 346">
                <a:extLst>
                  <a:ext uri="{FF2B5EF4-FFF2-40B4-BE49-F238E27FC236}">
                    <a16:creationId xmlns:a16="http://schemas.microsoft.com/office/drawing/2014/main" id="{8291CB43-A91A-44B3-82AF-CDDD93F21AF4}"/>
                  </a:ext>
                </a:extLst>
              </p:cNvPr>
              <p:cNvSpPr/>
              <p:nvPr/>
            </p:nvSpPr>
            <p:spPr>
              <a:xfrm>
                <a:off x="7409103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" name="Oval 347">
                <a:extLst>
                  <a:ext uri="{FF2B5EF4-FFF2-40B4-BE49-F238E27FC236}">
                    <a16:creationId xmlns:a16="http://schemas.microsoft.com/office/drawing/2014/main" id="{DC9A6538-63FB-41FA-A914-A3F53DB6DAE0}"/>
                  </a:ext>
                </a:extLst>
              </p:cNvPr>
              <p:cNvSpPr/>
              <p:nvPr/>
            </p:nvSpPr>
            <p:spPr>
              <a:xfrm>
                <a:off x="7728301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9" name="Oval 348">
                <a:extLst>
                  <a:ext uri="{FF2B5EF4-FFF2-40B4-BE49-F238E27FC236}">
                    <a16:creationId xmlns:a16="http://schemas.microsoft.com/office/drawing/2014/main" id="{22E71E3B-160C-47C0-8159-994F733E31FD}"/>
                  </a:ext>
                </a:extLst>
              </p:cNvPr>
              <p:cNvSpPr/>
              <p:nvPr/>
            </p:nvSpPr>
            <p:spPr>
              <a:xfrm>
                <a:off x="7887900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0" name="Oval 349">
                <a:extLst>
                  <a:ext uri="{FF2B5EF4-FFF2-40B4-BE49-F238E27FC236}">
                    <a16:creationId xmlns:a16="http://schemas.microsoft.com/office/drawing/2014/main" id="{11A3C2A0-6B1D-4628-BBAE-476C877532E8}"/>
                  </a:ext>
                </a:extLst>
              </p:cNvPr>
              <p:cNvSpPr/>
              <p:nvPr/>
            </p:nvSpPr>
            <p:spPr>
              <a:xfrm>
                <a:off x="7568702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A109481E-F727-40B6-BE38-65C13D7B166E}"/>
                </a:ext>
              </a:extLst>
            </p:cNvPr>
            <p:cNvGrpSpPr/>
            <p:nvPr/>
          </p:nvGrpSpPr>
          <p:grpSpPr>
            <a:xfrm>
              <a:off x="9221208" y="1716761"/>
              <a:ext cx="658797" cy="429208"/>
              <a:chOff x="7409103" y="1789873"/>
              <a:chExt cx="658797" cy="429208"/>
            </a:xfrm>
          </p:grpSpPr>
          <p:sp>
            <p:nvSpPr>
              <p:cNvPr id="343" name="Oval 342">
                <a:extLst>
                  <a:ext uri="{FF2B5EF4-FFF2-40B4-BE49-F238E27FC236}">
                    <a16:creationId xmlns:a16="http://schemas.microsoft.com/office/drawing/2014/main" id="{DC862C6C-6719-4398-BF7C-5EF112801579}"/>
                  </a:ext>
                </a:extLst>
              </p:cNvPr>
              <p:cNvSpPr/>
              <p:nvPr/>
            </p:nvSpPr>
            <p:spPr>
              <a:xfrm>
                <a:off x="7409103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" name="Oval 343">
                <a:extLst>
                  <a:ext uri="{FF2B5EF4-FFF2-40B4-BE49-F238E27FC236}">
                    <a16:creationId xmlns:a16="http://schemas.microsoft.com/office/drawing/2014/main" id="{89A07886-9DFB-4839-87B7-EE0068F01941}"/>
                  </a:ext>
                </a:extLst>
              </p:cNvPr>
              <p:cNvSpPr/>
              <p:nvPr/>
            </p:nvSpPr>
            <p:spPr>
              <a:xfrm>
                <a:off x="7728301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5" name="Oval 344">
                <a:extLst>
                  <a:ext uri="{FF2B5EF4-FFF2-40B4-BE49-F238E27FC236}">
                    <a16:creationId xmlns:a16="http://schemas.microsoft.com/office/drawing/2014/main" id="{FEEDE741-2906-4DD6-B48D-8F5FE23AF974}"/>
                  </a:ext>
                </a:extLst>
              </p:cNvPr>
              <p:cNvSpPr/>
              <p:nvPr/>
            </p:nvSpPr>
            <p:spPr>
              <a:xfrm>
                <a:off x="7887900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6" name="Oval 345">
                <a:extLst>
                  <a:ext uri="{FF2B5EF4-FFF2-40B4-BE49-F238E27FC236}">
                    <a16:creationId xmlns:a16="http://schemas.microsoft.com/office/drawing/2014/main" id="{C73E2CE1-2FAE-4D2B-9A2C-6C01BF8D4E82}"/>
                  </a:ext>
                </a:extLst>
              </p:cNvPr>
              <p:cNvSpPr/>
              <p:nvPr/>
            </p:nvSpPr>
            <p:spPr>
              <a:xfrm>
                <a:off x="7568702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id="{B160423B-33AA-4F64-A8F6-E3912BC9B957}"/>
                </a:ext>
              </a:extLst>
            </p:cNvPr>
            <p:cNvGrpSpPr/>
            <p:nvPr/>
          </p:nvGrpSpPr>
          <p:grpSpPr>
            <a:xfrm>
              <a:off x="6473986" y="1700318"/>
              <a:ext cx="658797" cy="429208"/>
              <a:chOff x="7409103" y="1789873"/>
              <a:chExt cx="658797" cy="429208"/>
            </a:xfrm>
          </p:grpSpPr>
          <p:sp>
            <p:nvSpPr>
              <p:cNvPr id="290" name="Oval 289">
                <a:extLst>
                  <a:ext uri="{FF2B5EF4-FFF2-40B4-BE49-F238E27FC236}">
                    <a16:creationId xmlns:a16="http://schemas.microsoft.com/office/drawing/2014/main" id="{188C4522-7B40-4FA9-B1E2-E960379689E2}"/>
                  </a:ext>
                </a:extLst>
              </p:cNvPr>
              <p:cNvSpPr/>
              <p:nvPr/>
            </p:nvSpPr>
            <p:spPr>
              <a:xfrm>
                <a:off x="7409103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1" name="Oval 290">
                <a:extLst>
                  <a:ext uri="{FF2B5EF4-FFF2-40B4-BE49-F238E27FC236}">
                    <a16:creationId xmlns:a16="http://schemas.microsoft.com/office/drawing/2014/main" id="{D7B006C9-ECFF-4742-BDCF-D6BC20F4DDE1}"/>
                  </a:ext>
                </a:extLst>
              </p:cNvPr>
              <p:cNvSpPr/>
              <p:nvPr/>
            </p:nvSpPr>
            <p:spPr>
              <a:xfrm>
                <a:off x="7728301" y="1789873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Oval 291">
                <a:extLst>
                  <a:ext uri="{FF2B5EF4-FFF2-40B4-BE49-F238E27FC236}">
                    <a16:creationId xmlns:a16="http://schemas.microsoft.com/office/drawing/2014/main" id="{CE0F622D-C40F-44AF-BC77-395389E975ED}"/>
                  </a:ext>
                </a:extLst>
              </p:cNvPr>
              <p:cNvSpPr/>
              <p:nvPr/>
            </p:nvSpPr>
            <p:spPr>
              <a:xfrm>
                <a:off x="7887900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" name="Oval 341">
                <a:extLst>
                  <a:ext uri="{FF2B5EF4-FFF2-40B4-BE49-F238E27FC236}">
                    <a16:creationId xmlns:a16="http://schemas.microsoft.com/office/drawing/2014/main" id="{27C4485E-DDE4-4A34-A6F7-90162AF4D243}"/>
                  </a:ext>
                </a:extLst>
              </p:cNvPr>
              <p:cNvSpPr/>
              <p:nvPr/>
            </p:nvSpPr>
            <p:spPr>
              <a:xfrm>
                <a:off x="7568702" y="2039081"/>
                <a:ext cx="180000" cy="180000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41" name="Connector: Curved 340">
            <a:extLst>
              <a:ext uri="{FF2B5EF4-FFF2-40B4-BE49-F238E27FC236}">
                <a16:creationId xmlns:a16="http://schemas.microsoft.com/office/drawing/2014/main" id="{C4DCAE6D-5F31-4BFC-8D34-2A98E073E12D}"/>
              </a:ext>
            </a:extLst>
          </p:cNvPr>
          <p:cNvCxnSpPr>
            <a:cxnSpLocks/>
            <a:stCxn id="15" idx="3"/>
            <a:endCxn id="351" idx="1"/>
          </p:cNvCxnSpPr>
          <p:nvPr/>
        </p:nvCxnSpPr>
        <p:spPr>
          <a:xfrm>
            <a:off x="4823958" y="2259589"/>
            <a:ext cx="1671950" cy="3741478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0" name="Text Placeholder 29">
            <a:extLst>
              <a:ext uri="{FF2B5EF4-FFF2-40B4-BE49-F238E27FC236}">
                <a16:creationId xmlns:a16="http://schemas.microsoft.com/office/drawing/2014/main" id="{1A8DA276-CD20-44CB-8FD8-E1CE1C223300}"/>
              </a:ext>
            </a:extLst>
          </p:cNvPr>
          <p:cNvSpPr txBox="1">
            <a:spLocks/>
          </p:cNvSpPr>
          <p:nvPr/>
        </p:nvSpPr>
        <p:spPr>
          <a:xfrm>
            <a:off x="2185770" y="1345563"/>
            <a:ext cx="2089848" cy="44149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(agent </a:t>
            </a:r>
            <a:r>
              <a:rPr lang="en-US" dirty="0" err="1"/>
              <a:t>PersonX</a:t>
            </a:r>
            <a:r>
              <a:rPr lang="en-US" dirty="0"/>
              <a:t>)</a:t>
            </a: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A4A6DBB5-1424-4A4C-861C-5F05834F4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022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8032">
        <p159:morph option="byWord"/>
      </p:transition>
    </mc:Choice>
    <mc:Fallback xmlns="">
      <p:transition spd="slow" advTm="8032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5CCA9-A4E2-4D98-96F6-6A6ECF360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233"/>
            <a:ext cx="10515600" cy="1325563"/>
          </a:xfrm>
        </p:spPr>
        <p:txBody>
          <a:bodyPr/>
          <a:lstStyle/>
          <a:p>
            <a:r>
              <a:rPr lang="en-US" dirty="0"/>
              <a:t>How good is the neural generation?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F401924-2070-4930-BCA5-63E02F59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42589" y="174704"/>
            <a:ext cx="11706821" cy="292245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Automatic metrics (BLEU)</a:t>
            </a:r>
          </a:p>
          <a:p>
            <a:pPr lvl="1"/>
            <a:r>
              <a:rPr lang="en" altLang="zh-CN" dirty="0"/>
              <a:t>Compute the average BLEU score between each sequence in the top 10 predictions and the corresponding set of annotations. 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FE07A55-33FA-7844-BB1B-100FAE14EE8C}"/>
              </a:ext>
            </a:extLst>
          </p:cNvPr>
          <p:cNvSpPr/>
          <p:nvPr/>
        </p:nvSpPr>
        <p:spPr>
          <a:xfrm>
            <a:off x="3048000" y="6375519"/>
            <a:ext cx="6096000" cy="615553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en-US" altLang="zh-CN" dirty="0"/>
              <a:t>Too brittle for natural language generation</a:t>
            </a:r>
            <a:endParaRPr lang="en-US" altLang="zh-CN" sz="16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142C651-F7E1-E441-80AF-6F3F73200B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80" y="2479417"/>
            <a:ext cx="11821040" cy="3567421"/>
          </a:xfrm>
          <a:prstGeom prst="rect">
            <a:avLst/>
          </a:prstGeom>
        </p:spPr>
      </p:pic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A9A7EC80-E23E-304C-ADFB-8F106B84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26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2438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141"/>
    </mc:Choice>
    <mc:Fallback xmlns="">
      <p:transition spd="slow" advTm="73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5CCA9-A4E2-4D98-96F6-6A6ECF360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good is the neural generation?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98C1F2E-E9EE-45FE-8CC8-4FF38AEC1C4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65591016"/>
              </p:ext>
            </p:extLst>
          </p:nvPr>
        </p:nvGraphicFramePr>
        <p:xfrm>
          <a:off x="6594843" y="1603952"/>
          <a:ext cx="4705350" cy="3800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F401924-2070-4930-BCA5-63E02F59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1807" y="557540"/>
            <a:ext cx="5429249" cy="380037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br>
              <a:rPr lang="en-US" dirty="0"/>
            </a:br>
            <a:endParaRPr lang="en-US" sz="1600" dirty="0"/>
          </a:p>
          <a:p>
            <a:r>
              <a:rPr lang="en-US" dirty="0"/>
              <a:t>Human ratings of generation quality on random 100 test events</a:t>
            </a:r>
          </a:p>
          <a:p>
            <a:r>
              <a:rPr lang="en-US" dirty="0"/>
              <a:t>For each event, dimension:</a:t>
            </a:r>
          </a:p>
          <a:p>
            <a:pPr lvl="1"/>
            <a:r>
              <a:rPr lang="en-US" dirty="0"/>
              <a:t>Top 10 most probable generations</a:t>
            </a:r>
          </a:p>
          <a:p>
            <a:pPr lvl="1"/>
            <a:r>
              <a:rPr lang="en-US" b="1" dirty="0"/>
              <a:t>Select all generations </a:t>
            </a:r>
            <a:r>
              <a:rPr lang="en-US" dirty="0"/>
              <a:t>that are likely</a:t>
            </a:r>
          </a:p>
          <a:p>
            <a:pPr lvl="1"/>
            <a:r>
              <a:rPr lang="en-US" dirty="0"/>
              <a:t>Five pre-qualified workers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B34DD4EA-A4D5-4686-A60D-AFF425284E70}"/>
              </a:ext>
            </a:extLst>
          </p:cNvPr>
          <p:cNvSpPr/>
          <p:nvPr/>
        </p:nvSpPr>
        <p:spPr>
          <a:xfrm>
            <a:off x="3350476" y="5676699"/>
            <a:ext cx="6645106" cy="954675"/>
          </a:xfrm>
          <a:prstGeom prst="wedgeRectCallout">
            <a:avLst>
              <a:gd name="adj1" fmla="val 56163"/>
              <a:gd name="adj2" fmla="val -55695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Distinguishing between </a:t>
            </a:r>
            <a:r>
              <a:rPr lang="en-US" sz="2400" b="1" dirty="0">
                <a:solidFill>
                  <a:schemeClr val="tx1"/>
                </a:solidFill>
              </a:rPr>
              <a:t>voluntary </a:t>
            </a:r>
            <a:r>
              <a:rPr lang="en-US" sz="2400" dirty="0">
                <a:solidFill>
                  <a:schemeClr val="tx1"/>
                </a:solidFill>
              </a:rPr>
              <a:t>&amp;</a:t>
            </a:r>
            <a:r>
              <a:rPr lang="en-US" sz="2400" b="1" dirty="0">
                <a:solidFill>
                  <a:schemeClr val="tx1"/>
                </a:solidFill>
              </a:rPr>
              <a:t> involuntary </a:t>
            </a:r>
            <a:r>
              <a:rPr lang="en-US" sz="2400" dirty="0">
                <a:solidFill>
                  <a:schemeClr val="tx1"/>
                </a:solidFill>
              </a:rPr>
              <a:t>dimensions of event leads to </a:t>
            </a:r>
            <a:r>
              <a:rPr lang="en-US" sz="2400" b="1" dirty="0">
                <a:solidFill>
                  <a:schemeClr val="tx1"/>
                </a:solidFill>
              </a:rPr>
              <a:t>better inferences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498031F-D469-DB4E-8EE7-F835DDB48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27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424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141"/>
    </mc:Choice>
    <mc:Fallback xmlns="">
      <p:transition spd="slow" advTm="73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Chart bld="category"/>
        </p:bldSub>
      </p:bldGraphic>
      <p:bldP spid="7" grpId="0" uiExpand="1" build="p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A836A0E8-A51F-4B8F-A219-D170C096E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8442"/>
          </a:xfrm>
        </p:spPr>
        <p:txBody>
          <a:bodyPr>
            <a:normAutofit fontScale="90000"/>
          </a:bodyPr>
          <a:lstStyle/>
          <a:p>
            <a:r>
              <a:rPr lang="en-US" dirty="0"/>
              <a:t>Unseen event inference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C3CEC51-C9A7-40A9-9283-9AF510513BD5}"/>
              </a:ext>
            </a:extLst>
          </p:cNvPr>
          <p:cNvGrpSpPr/>
          <p:nvPr/>
        </p:nvGrpSpPr>
        <p:grpSpPr>
          <a:xfrm>
            <a:off x="9404303" y="3334632"/>
            <a:ext cx="1639364" cy="773532"/>
            <a:chOff x="9287813" y="3324798"/>
            <a:chExt cx="1639364" cy="773532"/>
          </a:xfrm>
        </p:grpSpPr>
        <p:sp>
          <p:nvSpPr>
            <p:cNvPr id="21" name="Speech Bubble: Rectangle 20">
              <a:extLst>
                <a:ext uri="{FF2B5EF4-FFF2-40B4-BE49-F238E27FC236}">
                  <a16:creationId xmlns:a16="http://schemas.microsoft.com/office/drawing/2014/main" id="{E56DADD6-2EF7-4DAD-949E-88F8A45D295A}"/>
                </a:ext>
              </a:extLst>
            </p:cNvPr>
            <p:cNvSpPr/>
            <p:nvPr/>
          </p:nvSpPr>
          <p:spPr>
            <a:xfrm>
              <a:off x="9287813" y="3324798"/>
              <a:ext cx="1639364" cy="773532"/>
            </a:xfrm>
            <a:prstGeom prst="wedgeRectCallout">
              <a:avLst>
                <a:gd name="adj1" fmla="val -67570"/>
                <a:gd name="adj2" fmla="val 9375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1"/>
                </a:solidFill>
              </a:endParaRPr>
            </a:p>
          </p:txBody>
        </p:sp>
        <p:pic>
          <p:nvPicPr>
            <p:cNvPr id="4098" name="Picture 2" descr="Face Screaming in Fear on EmojiOne 4.0">
              <a:extLst>
                <a:ext uri="{FF2B5EF4-FFF2-40B4-BE49-F238E27FC236}">
                  <a16:creationId xmlns:a16="http://schemas.microsoft.com/office/drawing/2014/main" id="{A4B7D5DF-9EAD-44B0-B929-69A569C431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3961" y="3375102"/>
              <a:ext cx="663534" cy="6635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Downcast Face With Sweat on EmojiOne 4.0">
              <a:extLst>
                <a:ext uri="{FF2B5EF4-FFF2-40B4-BE49-F238E27FC236}">
                  <a16:creationId xmlns:a16="http://schemas.microsoft.com/office/drawing/2014/main" id="{7841881F-F9F6-49B8-842C-F61B96FC66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34982" y="3375102"/>
              <a:ext cx="663534" cy="6635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502C580-ADDF-42ED-AF74-2C3FC62EE32C}"/>
              </a:ext>
            </a:extLst>
          </p:cNvPr>
          <p:cNvGrpSpPr/>
          <p:nvPr/>
        </p:nvGrpSpPr>
        <p:grpSpPr>
          <a:xfrm>
            <a:off x="1033120" y="2170242"/>
            <a:ext cx="4491680" cy="4042476"/>
            <a:chOff x="498731" y="2174876"/>
            <a:chExt cx="4491680" cy="404247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914A725-B53E-42D5-B47B-1A3858C2BC6F}"/>
                </a:ext>
              </a:extLst>
            </p:cNvPr>
            <p:cNvSpPr/>
            <p:nvPr/>
          </p:nvSpPr>
          <p:spPr>
            <a:xfrm>
              <a:off x="1573492" y="2749837"/>
              <a:ext cx="3357663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/>
                <a:t>be alone</a:t>
              </a:r>
            </a:p>
            <a:p>
              <a:r>
                <a:rPr lang="en-US" sz="2400" dirty="0"/>
                <a:t>go home</a:t>
              </a:r>
            </a:p>
            <a:p>
              <a:r>
                <a:rPr lang="en-US" sz="2400" dirty="0"/>
                <a:t>leave</a:t>
              </a:r>
            </a:p>
            <a:p>
              <a:r>
                <a:rPr lang="en-US" sz="2400" dirty="0"/>
                <a:t>go somewhere else</a:t>
              </a:r>
            </a:p>
            <a:p>
              <a:r>
                <a:rPr lang="en-US" sz="2400" dirty="0"/>
                <a:t>move on</a:t>
              </a:r>
            </a:p>
            <a:p>
              <a:r>
                <a:rPr lang="en-US" sz="2400" dirty="0"/>
                <a:t>get away from </a:t>
              </a:r>
              <a:r>
                <a:rPr lang="en-US" sz="2400" dirty="0" err="1"/>
                <a:t>PersonY</a:t>
              </a:r>
              <a:endParaRPr lang="en-US" sz="2400" dirty="0"/>
            </a:p>
          </p:txBody>
        </p:sp>
        <p:sp>
          <p:nvSpPr>
            <p:cNvPr id="41" name="Arrow: Pentagon 40">
              <a:extLst>
                <a:ext uri="{FF2B5EF4-FFF2-40B4-BE49-F238E27FC236}">
                  <a16:creationId xmlns:a16="http://schemas.microsoft.com/office/drawing/2014/main" id="{DD57614B-4F23-4C90-855D-3EE3EDB8D6ED}"/>
                </a:ext>
              </a:extLst>
            </p:cNvPr>
            <p:cNvSpPr/>
            <p:nvPr/>
          </p:nvSpPr>
          <p:spPr>
            <a:xfrm>
              <a:off x="1286011" y="2174876"/>
              <a:ext cx="3704400" cy="574961"/>
            </a:xfrm>
            <a:prstGeom prst="homePlate">
              <a:avLst>
                <a:gd name="adj" fmla="val 95263"/>
              </a:avLst>
            </a:prstGeom>
            <a:solidFill>
              <a:srgbClr val="FFDB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800" i="1" dirty="0">
                  <a:solidFill>
                    <a:schemeClr val="tx1"/>
                  </a:solidFill>
                </a:rPr>
                <a:t>Because X wanted to</a:t>
              </a:r>
            </a:p>
          </p:txBody>
        </p:sp>
        <p:pic>
          <p:nvPicPr>
            <p:cNvPr id="42" name="Picture 2" descr="Robot Face on EmojiOne 4.0">
              <a:extLst>
                <a:ext uri="{FF2B5EF4-FFF2-40B4-BE49-F238E27FC236}">
                  <a16:creationId xmlns:a16="http://schemas.microsoft.com/office/drawing/2014/main" id="{A1AB279C-5A43-4939-B8D8-63D79C9A9A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770" y="3616518"/>
              <a:ext cx="574962" cy="5749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6409FC5-3268-41DF-8330-6B55D5829176}"/>
                </a:ext>
              </a:extLst>
            </p:cNvPr>
            <p:cNvSpPr/>
            <p:nvPr/>
          </p:nvSpPr>
          <p:spPr>
            <a:xfrm>
              <a:off x="1573492" y="5386355"/>
              <a:ext cx="260279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/>
                <a:t>leave the person</a:t>
              </a:r>
            </a:p>
            <a:p>
              <a:r>
                <a:rPr lang="en-US" sz="2400" dirty="0"/>
                <a:t>be alone</a:t>
              </a:r>
            </a:p>
          </p:txBody>
        </p:sp>
        <p:pic>
          <p:nvPicPr>
            <p:cNvPr id="44" name="Picture 10" descr="Woman Technologist: Medium-Light Skin Tone on EmojiOne 4.0">
              <a:extLst>
                <a:ext uri="{FF2B5EF4-FFF2-40B4-BE49-F238E27FC236}">
                  <a16:creationId xmlns:a16="http://schemas.microsoft.com/office/drawing/2014/main" id="{E9913F37-D4F7-4D57-8DDC-9D499AF131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731" y="5513854"/>
              <a:ext cx="576000" cy="57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9B7B55C8-67CB-4086-8953-92B126C253E1}"/>
                </a:ext>
              </a:extLst>
            </p:cNvPr>
            <p:cNvCxnSpPr>
              <a:cxnSpLocks/>
            </p:cNvCxnSpPr>
            <p:nvPr/>
          </p:nvCxnSpPr>
          <p:spPr>
            <a:xfrm>
              <a:off x="1503219" y="2809213"/>
              <a:ext cx="0" cy="2308324"/>
            </a:xfrm>
            <a:prstGeom prst="straightConnector1">
              <a:avLst/>
            </a:prstGeom>
            <a:ln w="9525">
              <a:solidFill>
                <a:schemeClr val="bg1">
                  <a:lumMod val="50000"/>
                </a:schemeClr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0C70E35-908C-4ED7-8FFA-56D94E039E04}"/>
                </a:ext>
              </a:extLst>
            </p:cNvPr>
            <p:cNvSpPr txBox="1"/>
            <p:nvPr/>
          </p:nvSpPr>
          <p:spPr>
            <a:xfrm rot="16200000">
              <a:off x="597538" y="3719877"/>
              <a:ext cx="14025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p(generation)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AD476E5-17D8-419D-B545-41B575B31E39}"/>
              </a:ext>
            </a:extLst>
          </p:cNvPr>
          <p:cNvGrpSpPr/>
          <p:nvPr/>
        </p:nvGrpSpPr>
        <p:grpSpPr>
          <a:xfrm>
            <a:off x="6233867" y="2174876"/>
            <a:ext cx="4433452" cy="4227141"/>
            <a:chOff x="6233867" y="2174876"/>
            <a:chExt cx="4433452" cy="4227141"/>
          </a:xfrm>
        </p:grpSpPr>
        <p:pic>
          <p:nvPicPr>
            <p:cNvPr id="48" name="Picture 14" descr="Man Technologist: Medium-Dark Skin Tone on EmojiOne 4.0">
              <a:extLst>
                <a:ext uri="{FF2B5EF4-FFF2-40B4-BE49-F238E27FC236}">
                  <a16:creationId xmlns:a16="http://schemas.microsoft.com/office/drawing/2014/main" id="{819B9E39-27F4-4B38-9AC1-60FC027AA9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63644" y="5513854"/>
              <a:ext cx="540000" cy="584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Arrow: Pentagon 48">
              <a:extLst>
                <a:ext uri="{FF2B5EF4-FFF2-40B4-BE49-F238E27FC236}">
                  <a16:creationId xmlns:a16="http://schemas.microsoft.com/office/drawing/2014/main" id="{AB4D6958-C914-4803-BFC2-41EBA62A6FA8}"/>
                </a:ext>
              </a:extLst>
            </p:cNvPr>
            <p:cNvSpPr/>
            <p:nvPr/>
          </p:nvSpPr>
          <p:spPr>
            <a:xfrm>
              <a:off x="6962919" y="2174876"/>
              <a:ext cx="3704400" cy="574961"/>
            </a:xfrm>
            <a:prstGeom prst="homePlate">
              <a:avLst>
                <a:gd name="adj" fmla="val 95263"/>
              </a:avLst>
            </a:prstGeom>
            <a:solidFill>
              <a:srgbClr val="C7E8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800" i="1" dirty="0">
                  <a:solidFill>
                    <a:schemeClr val="tx1"/>
                  </a:solidFill>
                </a:rPr>
                <a:t>As a result, Y might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C66C28E-7274-42C3-BB8E-7F36FBCCD8E4}"/>
                </a:ext>
              </a:extLst>
            </p:cNvPr>
            <p:cNvSpPr/>
            <p:nvPr/>
          </p:nvSpPr>
          <p:spPr>
            <a:xfrm>
              <a:off x="7260845" y="2749837"/>
              <a:ext cx="311190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/>
                <a:t>cry</a:t>
              </a:r>
            </a:p>
            <a:p>
              <a:r>
                <a:rPr lang="en-US" sz="2400" dirty="0"/>
                <a:t>miss </a:t>
              </a:r>
              <a:r>
                <a:rPr lang="en-US" sz="2400" dirty="0" err="1"/>
                <a:t>PersonX</a:t>
              </a:r>
              <a:endParaRPr lang="en-US" sz="2400" dirty="0"/>
            </a:p>
            <a:p>
              <a:r>
                <a:rPr lang="en-US" sz="2400" b="1" i="1" dirty="0"/>
                <a:t>be killed</a:t>
              </a:r>
            </a:p>
            <a:p>
              <a:r>
                <a:rPr lang="en-US" sz="2400" dirty="0"/>
                <a:t>miss a friend</a:t>
              </a:r>
            </a:p>
            <a:p>
              <a:r>
                <a:rPr lang="en-US" sz="2400" dirty="0"/>
                <a:t>miss his family</a:t>
              </a:r>
            </a:p>
            <a:p>
              <a:r>
                <a:rPr lang="en-US" sz="2400" i="1" dirty="0"/>
                <a:t>have a good time</a:t>
              </a:r>
            </a:p>
          </p:txBody>
        </p:sp>
        <p:pic>
          <p:nvPicPr>
            <p:cNvPr id="51" name="Picture 2" descr="Robot Face on EmojiOne 4.0">
              <a:extLst>
                <a:ext uri="{FF2B5EF4-FFF2-40B4-BE49-F238E27FC236}">
                  <a16:creationId xmlns:a16="http://schemas.microsoft.com/office/drawing/2014/main" id="{C82AF6AF-2746-47E7-981D-CB50F6B416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33867" y="3616518"/>
              <a:ext cx="574962" cy="5749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D02D00C-7A5B-484A-9B69-76DB5E5BA9C9}"/>
                </a:ext>
              </a:extLst>
            </p:cNvPr>
            <p:cNvSpPr/>
            <p:nvPr/>
          </p:nvSpPr>
          <p:spPr>
            <a:xfrm>
              <a:off x="7260845" y="5201688"/>
              <a:ext cx="284665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/>
                <a:t>become nervous</a:t>
              </a:r>
            </a:p>
            <a:p>
              <a:r>
                <a:rPr lang="en-US" sz="2400" dirty="0"/>
                <a:t>look for </a:t>
              </a:r>
              <a:r>
                <a:rPr lang="en-US" sz="2400" dirty="0" err="1"/>
                <a:t>PersonX</a:t>
              </a:r>
              <a:endParaRPr lang="en-US" sz="2400" dirty="0"/>
            </a:p>
            <a:p>
              <a:r>
                <a:rPr lang="en-US" sz="2400" dirty="0"/>
                <a:t>ask about </a:t>
              </a:r>
              <a:r>
                <a:rPr lang="en-US" sz="2400" dirty="0" err="1"/>
                <a:t>PersonX</a:t>
              </a:r>
              <a:endParaRPr lang="en-US" sz="2400" dirty="0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C6F0FB16-B403-483E-ADD8-1E87E527D04F}"/>
                </a:ext>
              </a:extLst>
            </p:cNvPr>
            <p:cNvCxnSpPr>
              <a:cxnSpLocks/>
            </p:cNvCxnSpPr>
            <p:nvPr/>
          </p:nvCxnSpPr>
          <p:spPr>
            <a:xfrm>
              <a:off x="7199119" y="2809212"/>
              <a:ext cx="0" cy="2308324"/>
            </a:xfrm>
            <a:prstGeom prst="straightConnector1">
              <a:avLst/>
            </a:prstGeom>
            <a:ln w="9525">
              <a:solidFill>
                <a:schemeClr val="bg1">
                  <a:lumMod val="50000"/>
                </a:schemeClr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77CD779-1E99-4C7D-AFCE-EB1B1065A060}"/>
                </a:ext>
              </a:extLst>
            </p:cNvPr>
            <p:cNvSpPr txBox="1"/>
            <p:nvPr/>
          </p:nvSpPr>
          <p:spPr>
            <a:xfrm rot="16200000">
              <a:off x="6293438" y="3719876"/>
              <a:ext cx="14025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p(generation)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36F03A3-5941-49A2-8AD1-C445600A4051}"/>
              </a:ext>
            </a:extLst>
          </p:cNvPr>
          <p:cNvSpPr/>
          <p:nvPr/>
        </p:nvSpPr>
        <p:spPr>
          <a:xfrm>
            <a:off x="7260845" y="3553697"/>
            <a:ext cx="1554274" cy="3878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peech Bubble: Rectangle 21">
            <a:extLst>
              <a:ext uri="{FF2B5EF4-FFF2-40B4-BE49-F238E27FC236}">
                <a16:creationId xmlns:a16="http://schemas.microsoft.com/office/drawing/2014/main" id="{24B32A2C-1F31-4631-ACAE-C5A6C77AE471}"/>
              </a:ext>
            </a:extLst>
          </p:cNvPr>
          <p:cNvSpPr/>
          <p:nvPr/>
        </p:nvSpPr>
        <p:spPr>
          <a:xfrm>
            <a:off x="1215241" y="5182048"/>
            <a:ext cx="9761518" cy="1257617"/>
          </a:xfrm>
          <a:prstGeom prst="wedgeRectCallout">
            <a:avLst>
              <a:gd name="adj1" fmla="val 48926"/>
              <a:gd name="adj2" fmla="val -23322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Simple models can learn </a:t>
            </a:r>
            <a:r>
              <a:rPr lang="en-US" sz="3200" b="1" i="1" dirty="0">
                <a:solidFill>
                  <a:schemeClr val="tx1"/>
                </a:solidFill>
              </a:rPr>
              <a:t>cause</a:t>
            </a:r>
            <a:r>
              <a:rPr lang="en-US" sz="3200" dirty="0">
                <a:solidFill>
                  <a:schemeClr val="tx1"/>
                </a:solidFill>
              </a:rPr>
              <a:t> and </a:t>
            </a:r>
            <a:r>
              <a:rPr lang="en-US" sz="3200" b="1" i="1" dirty="0">
                <a:solidFill>
                  <a:schemeClr val="tx1"/>
                </a:solidFill>
              </a:rPr>
              <a:t>effect</a:t>
            </a:r>
            <a:r>
              <a:rPr lang="en-US" sz="3200" dirty="0">
                <a:solidFill>
                  <a:schemeClr val="tx1"/>
                </a:solidFill>
              </a:rPr>
              <a:t> reasoning,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but perhaps better models are necessary</a:t>
            </a:r>
            <a:endParaRPr lang="en-US" sz="3200" b="1" dirty="0">
              <a:solidFill>
                <a:schemeClr val="tx1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749445D-DB19-409A-8BC4-4B9D1ECF07DA}"/>
              </a:ext>
            </a:extLst>
          </p:cNvPr>
          <p:cNvSpPr/>
          <p:nvPr/>
        </p:nvSpPr>
        <p:spPr>
          <a:xfrm>
            <a:off x="2107881" y="1148304"/>
            <a:ext cx="8047528" cy="678866"/>
          </a:xfrm>
          <a:prstGeom prst="roundRect">
            <a:avLst>
              <a:gd name="adj" fmla="val 31016"/>
            </a:avLst>
          </a:prstGeom>
          <a:solidFill>
            <a:srgbClr val="E6E6E6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tIns="0" bIns="0" anchor="ctr" anchorCtr="0">
            <a:noAutofit/>
          </a:bodyPr>
          <a:lstStyle/>
          <a:p>
            <a:pPr algn="ctr"/>
            <a:r>
              <a:rPr lang="en-US" sz="4000" dirty="0" err="1">
                <a:latin typeface="Ubuntu Mono" panose="020B0509030602030204" pitchFamily="49" charset="0"/>
                <a:cs typeface="Calibri Light" panose="020F0302020204030204" pitchFamily="34" charset="0"/>
              </a:rPr>
              <a:t>PersonX</a:t>
            </a:r>
            <a:r>
              <a:rPr lang="en-US" sz="4000" dirty="0">
                <a:latin typeface="Ubuntu Mono" panose="020B0509030602030204" pitchFamily="49" charset="0"/>
                <a:cs typeface="Calibri Light" panose="020F0302020204030204" pitchFamily="34" charset="0"/>
              </a:rPr>
              <a:t> leaves without </a:t>
            </a:r>
            <a:r>
              <a:rPr lang="en-US" sz="4000" dirty="0" err="1">
                <a:latin typeface="Ubuntu Mono" panose="020B0509030602030204" pitchFamily="49" charset="0"/>
                <a:cs typeface="Calibri Light" panose="020F0302020204030204" pitchFamily="34" charset="0"/>
              </a:rPr>
              <a:t>PersonY</a:t>
            </a:r>
            <a:endParaRPr lang="en-US" sz="4000" dirty="0">
              <a:latin typeface="Ubuntu Mono" panose="020B0509030602030204" pitchFamily="49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80C0AF7-A5B1-46CE-856B-7CBB20A44A97}"/>
              </a:ext>
            </a:extLst>
          </p:cNvPr>
          <p:cNvSpPr/>
          <p:nvPr/>
        </p:nvSpPr>
        <p:spPr>
          <a:xfrm>
            <a:off x="7312303" y="4645202"/>
            <a:ext cx="2248147" cy="3878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4FFF6CF-4FD0-2B41-9BB8-0CAAE7F9A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28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9779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951"/>
    </mc:Choice>
    <mc:Fallback xmlns="">
      <p:transition spd="slow" advTm="38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" grpId="0" animBg="1"/>
      <p:bldP spid="2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FEBFAF-C074-47D1-8BCA-DB226F2271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51" t="6029" r="23103" b="4750"/>
          <a:stretch/>
        </p:blipFill>
        <p:spPr>
          <a:xfrm>
            <a:off x="6687801" y="0"/>
            <a:ext cx="5504199" cy="6858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7D8133C-0301-4D3D-810D-AB6ACB536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400" y="0"/>
            <a:ext cx="10515600" cy="13255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B1BD5D-C92D-4805-91B4-BD2F286346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473" y="1325563"/>
            <a:ext cx="6106328" cy="4736024"/>
          </a:xfrm>
        </p:spPr>
        <p:txBody>
          <a:bodyPr anchor="ctr">
            <a:normAutofit/>
          </a:bodyPr>
          <a:lstStyle/>
          <a:p>
            <a:r>
              <a:rPr lang="en-US" dirty="0"/>
              <a:t>Introduced ATOMIC, a </a:t>
            </a:r>
            <a:r>
              <a:rPr lang="en-US" b="1" dirty="0"/>
              <a:t>new resource for machine commonsense</a:t>
            </a:r>
          </a:p>
          <a:p>
            <a:pPr lvl="1"/>
            <a:r>
              <a:rPr lang="en-US" dirty="0"/>
              <a:t>880K </a:t>
            </a:r>
            <a:r>
              <a:rPr lang="en-US" i="1" dirty="0"/>
              <a:t>if-</a:t>
            </a:r>
            <a:r>
              <a:rPr lang="en-US" dirty="0"/>
              <a:t>Event</a:t>
            </a:r>
            <a:r>
              <a:rPr lang="en-US" i="1" dirty="0"/>
              <a:t>-then-*</a:t>
            </a:r>
            <a:r>
              <a:rPr lang="en-US" dirty="0"/>
              <a:t> knowledge triples</a:t>
            </a:r>
          </a:p>
          <a:p>
            <a:r>
              <a:rPr lang="en-US" dirty="0"/>
              <a:t>Free-form annotations allow for </a:t>
            </a:r>
            <a:r>
              <a:rPr lang="en-US" b="1" dirty="0"/>
              <a:t>efficient knowledge gathering</a:t>
            </a:r>
          </a:p>
          <a:p>
            <a:r>
              <a:rPr lang="en-US" dirty="0"/>
              <a:t>Models can </a:t>
            </a:r>
            <a:r>
              <a:rPr lang="en-US" b="1" dirty="0"/>
              <a:t>learn to make commonsense inferences</a:t>
            </a:r>
          </a:p>
          <a:p>
            <a:r>
              <a:rPr lang="en-US" dirty="0"/>
              <a:t>Helpful to </a:t>
            </a:r>
            <a:r>
              <a:rPr lang="en-US" b="1" dirty="0"/>
              <a:t>KB construction</a:t>
            </a:r>
            <a:r>
              <a:rPr lang="en-US" dirty="0"/>
              <a:t> and </a:t>
            </a:r>
            <a:r>
              <a:rPr lang="en-US" b="1" dirty="0"/>
              <a:t>causality generation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0899636-01DE-6043-AAA6-05D0FFB4D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14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14"/>
    </mc:Choice>
    <mc:Fallback xmlns="">
      <p:transition spd="slow" advTm="3131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98BAFE-7723-4A5D-BB43-0A0DEFA0DD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71392"/>
            <a:ext cx="12192000" cy="7686433"/>
          </a:xfrm>
          <a:prstGeom prst="rect">
            <a:avLst/>
          </a:prstGeom>
          <a:noFill/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F08A2D36-13A7-4737-85FF-5C09109D8A9D}"/>
              </a:ext>
            </a:extLst>
          </p:cNvPr>
          <p:cNvSpPr/>
          <p:nvPr/>
        </p:nvSpPr>
        <p:spPr>
          <a:xfrm>
            <a:off x="1116192" y="5122311"/>
            <a:ext cx="10282680" cy="1323439"/>
          </a:xfrm>
          <a:prstGeom prst="wedgeRectCallout">
            <a:avLst>
              <a:gd name="adj1" fmla="val -21020"/>
              <a:gd name="adj2" fmla="val -49785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880,000 triples for AI systems to reason about </a:t>
            </a:r>
            <a:r>
              <a:rPr lang="en-US" sz="4000" b="1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causes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and </a:t>
            </a:r>
            <a:r>
              <a:rPr lang="en-US" sz="4000" b="1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effects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of everyday situations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463E4A6-809E-48FE-8D5C-8BAEF4071C34}"/>
              </a:ext>
            </a:extLst>
          </p:cNvPr>
          <p:cNvGrpSpPr/>
          <p:nvPr/>
        </p:nvGrpSpPr>
        <p:grpSpPr>
          <a:xfrm>
            <a:off x="4833193" y="1959769"/>
            <a:ext cx="3372594" cy="2265808"/>
            <a:chOff x="1984056" y="0"/>
            <a:chExt cx="9430968" cy="6336000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774D52B-FC5B-4E86-A85E-8829E591C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4056" y="0"/>
              <a:ext cx="9430968" cy="6336000"/>
            </a:xfrm>
            <a:prstGeom prst="rect">
              <a:avLst/>
            </a:prstGeom>
            <a:ln>
              <a:noFill/>
            </a:ln>
            <a:effectLst/>
          </p:spPr>
        </p:pic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A29C1FC-DBEC-444C-BE2E-157362D58FFF}"/>
                </a:ext>
              </a:extLst>
            </p:cNvPr>
            <p:cNvGrpSpPr/>
            <p:nvPr/>
          </p:nvGrpSpPr>
          <p:grpSpPr>
            <a:xfrm>
              <a:off x="5449147" y="2724150"/>
              <a:ext cx="2961428" cy="1141748"/>
              <a:chOff x="5449147" y="2724150"/>
              <a:chExt cx="2961428" cy="1141748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C02D28E-6E91-42FA-9559-4BDEAF689011}"/>
                  </a:ext>
                </a:extLst>
              </p:cNvPr>
              <p:cNvSpPr/>
              <p:nvPr/>
            </p:nvSpPr>
            <p:spPr>
              <a:xfrm>
                <a:off x="5449147" y="2724150"/>
                <a:ext cx="2961428" cy="1141748"/>
              </a:xfrm>
              <a:prstGeom prst="ellipse">
                <a:avLst/>
              </a:prstGeom>
              <a:solidFill>
                <a:srgbClr val="E6E6E6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0" rIns="0" bIns="0" rtlCol="0" anchor="ctr"/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unito" panose="00000500000000000000" pitchFamily="2" charset="0"/>
                    <a:ea typeface="+mn-ea"/>
                    <a:cs typeface="+mn-cs"/>
                  </a:rPr>
                  <a:t>      X repels</a:t>
                </a:r>
                <a:b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unito" panose="00000500000000000000" pitchFamily="2" charset="0"/>
                    <a:ea typeface="+mn-ea"/>
                    <a:cs typeface="+mn-cs"/>
                  </a:rPr>
                </a:b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unito" panose="00000500000000000000" pitchFamily="2" charset="0"/>
                    <a:ea typeface="+mn-ea"/>
                    <a:cs typeface="+mn-cs"/>
                  </a:rPr>
                  <a:t>      Y’s attack</a:t>
                </a:r>
              </a:p>
            </p:txBody>
          </p:sp>
          <p:pic>
            <p:nvPicPr>
              <p:cNvPr id="29" name="Picture 2" descr="Image result for defense">
                <a:extLst>
                  <a:ext uri="{FF2B5EF4-FFF2-40B4-BE49-F238E27FC236}">
                    <a16:creationId xmlns:a16="http://schemas.microsoft.com/office/drawing/2014/main" id="{2814FEC7-9945-497E-994A-0B93EAB788C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69293" y="3010352"/>
                <a:ext cx="595439" cy="569344"/>
              </a:xfrm>
              <a:prstGeom prst="rect">
                <a:avLst/>
              </a:prstGeom>
              <a:noFill/>
              <a:effectLst>
                <a:glow rad="101600">
                  <a:schemeClr val="bg1">
                    <a:lumMod val="75000"/>
                    <a:alpha val="60000"/>
                  </a:schemeClr>
                </a:glo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32" name="Section Zoom 31">
                <a:extLst>
                  <a:ext uri="{FF2B5EF4-FFF2-40B4-BE49-F238E27FC236}">
                    <a16:creationId xmlns:a16="http://schemas.microsoft.com/office/drawing/2014/main" id="{1F01A269-F34F-4919-959F-4B8644020E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54768188"/>
                  </p:ext>
                </p:extLst>
              </p:nvPr>
            </p:nvGraphicFramePr>
            <p:xfrm>
              <a:off x="4374357" y="1922558"/>
              <a:ext cx="4364490" cy="2455026"/>
            </p:xfrm>
            <a:graphic>
              <a:graphicData uri="http://schemas.microsoft.com/office/powerpoint/2016/sectionzoom">
                <psez:sectionZm>
                  <psez:sectionZmObj sectionId="{F6C123D7-EA0C-4466-8F2B-8E05B2C0CA97}">
                    <psez:zmPr id="{2BEA5947-9004-47DA-B854-3BF6E92B01D2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364490" cy="2455026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32" name="Section Zoom 31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1F01A269-F34F-4919-959F-4B8644020E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374357" y="1922558"/>
                <a:ext cx="4364490" cy="245502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E1C428E-A136-1C44-9739-A081E514D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87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66">
        <p:fade/>
      </p:transition>
    </mc:Choice>
    <mc:Fallback xmlns="">
      <p:transition spd="med" advTm="1566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A176466-7ADC-4536-8285-983810EDC3B5}"/>
              </a:ext>
            </a:extLst>
          </p:cNvPr>
          <p:cNvSpPr/>
          <p:nvPr/>
        </p:nvSpPr>
        <p:spPr>
          <a:xfrm>
            <a:off x="3524250" y="1857375"/>
            <a:ext cx="5586184" cy="3400511"/>
          </a:xfrm>
          <a:prstGeom prst="roundRect">
            <a:avLst>
              <a:gd name="adj" fmla="val 3691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B7ED20E-BE29-4E20-9938-7B7CA5B50EA5}"/>
              </a:ext>
            </a:extLst>
          </p:cNvPr>
          <p:cNvGrpSpPr/>
          <p:nvPr/>
        </p:nvGrpSpPr>
        <p:grpSpPr>
          <a:xfrm>
            <a:off x="1275741" y="99075"/>
            <a:ext cx="9430968" cy="6336000"/>
            <a:chOff x="1984056" y="0"/>
            <a:chExt cx="9430968" cy="6336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AD2BF1B-195C-4F46-BEAB-583B19E70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4056" y="0"/>
              <a:ext cx="9430968" cy="63360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CE3EC6F-9512-4176-BEFF-6CA911C9DA7B}"/>
                </a:ext>
              </a:extLst>
            </p:cNvPr>
            <p:cNvGrpSpPr/>
            <p:nvPr/>
          </p:nvGrpSpPr>
          <p:grpSpPr>
            <a:xfrm>
              <a:off x="5449147" y="2724150"/>
              <a:ext cx="2961428" cy="1141748"/>
              <a:chOff x="5449147" y="2724150"/>
              <a:chExt cx="2961428" cy="1141748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FD78040B-C28E-4590-A67F-AE9B1B10F578}"/>
                  </a:ext>
                </a:extLst>
              </p:cNvPr>
              <p:cNvSpPr/>
              <p:nvPr/>
            </p:nvSpPr>
            <p:spPr>
              <a:xfrm>
                <a:off x="5449147" y="2724150"/>
                <a:ext cx="2961428" cy="1141748"/>
              </a:xfrm>
              <a:prstGeom prst="ellipse">
                <a:avLst/>
              </a:prstGeom>
              <a:solidFill>
                <a:srgbClr val="E6E6E6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0" rIns="0" bIns="0" rtlCol="0" anchor="ctr"/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unito" panose="00000500000000000000" pitchFamily="2" charset="0"/>
                    <a:ea typeface="+mn-ea"/>
                    <a:cs typeface="+mn-cs"/>
                  </a:rPr>
                  <a:t>      X repels</a:t>
                </a:r>
                <a:b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unito" panose="00000500000000000000" pitchFamily="2" charset="0"/>
                    <a:ea typeface="+mn-ea"/>
                    <a:cs typeface="+mn-cs"/>
                  </a:rPr>
                </a:b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unito" panose="00000500000000000000" pitchFamily="2" charset="0"/>
                    <a:ea typeface="+mn-ea"/>
                    <a:cs typeface="+mn-cs"/>
                  </a:rPr>
                  <a:t>      Y’s attack</a:t>
                </a:r>
              </a:p>
            </p:txBody>
          </p:sp>
          <p:pic>
            <p:nvPicPr>
              <p:cNvPr id="5" name="Picture 2" descr="Image result for defense">
                <a:extLst>
                  <a:ext uri="{FF2B5EF4-FFF2-40B4-BE49-F238E27FC236}">
                    <a16:creationId xmlns:a16="http://schemas.microsoft.com/office/drawing/2014/main" id="{27F7DB2C-DE7B-48E1-888B-8AE3B183A75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69293" y="3010352"/>
                <a:ext cx="595439" cy="569344"/>
              </a:xfrm>
              <a:prstGeom prst="rect">
                <a:avLst/>
              </a:prstGeom>
              <a:noFill/>
              <a:effectLst>
                <a:glow rad="101600">
                  <a:schemeClr val="bg1">
                    <a:lumMod val="75000"/>
                    <a:alpha val="60000"/>
                  </a:schemeClr>
                </a:glo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76562B2D-577B-EC4A-BFE0-19A56221F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3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2"/>
    </mc:Choice>
    <mc:Fallback xmlns="">
      <p:transition spd="slow" advTm="197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A176466-7ADC-4536-8285-983810EDC3B5}"/>
              </a:ext>
            </a:extLst>
          </p:cNvPr>
          <p:cNvSpPr/>
          <p:nvPr/>
        </p:nvSpPr>
        <p:spPr>
          <a:xfrm>
            <a:off x="3524250" y="1857375"/>
            <a:ext cx="5586184" cy="3400511"/>
          </a:xfrm>
          <a:prstGeom prst="roundRect">
            <a:avLst>
              <a:gd name="adj" fmla="val 3691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B7ED20E-BE29-4E20-9938-7B7CA5B50EA5}"/>
              </a:ext>
            </a:extLst>
          </p:cNvPr>
          <p:cNvGrpSpPr/>
          <p:nvPr/>
        </p:nvGrpSpPr>
        <p:grpSpPr>
          <a:xfrm>
            <a:off x="1275741" y="99075"/>
            <a:ext cx="9430968" cy="6336000"/>
            <a:chOff x="1984056" y="0"/>
            <a:chExt cx="9430968" cy="6336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AD2BF1B-195C-4F46-BEAB-583B19E70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4056" y="0"/>
              <a:ext cx="9430968" cy="63360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CE3EC6F-9512-4176-BEFF-6CA911C9DA7B}"/>
                </a:ext>
              </a:extLst>
            </p:cNvPr>
            <p:cNvGrpSpPr/>
            <p:nvPr/>
          </p:nvGrpSpPr>
          <p:grpSpPr>
            <a:xfrm>
              <a:off x="5449147" y="2724150"/>
              <a:ext cx="2961428" cy="1141748"/>
              <a:chOff x="5449147" y="2724150"/>
              <a:chExt cx="2961428" cy="1141748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FD78040B-C28E-4590-A67F-AE9B1B10F578}"/>
                  </a:ext>
                </a:extLst>
              </p:cNvPr>
              <p:cNvSpPr/>
              <p:nvPr/>
            </p:nvSpPr>
            <p:spPr>
              <a:xfrm>
                <a:off x="5449147" y="2724150"/>
                <a:ext cx="2961428" cy="1141748"/>
              </a:xfrm>
              <a:prstGeom prst="ellipse">
                <a:avLst/>
              </a:prstGeom>
              <a:solidFill>
                <a:srgbClr val="E6E6E6"/>
              </a:solidFill>
              <a:ln w="2857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0" rIns="0" bIns="0" rtlCol="0" anchor="ctr"/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unito" panose="00000500000000000000" pitchFamily="2" charset="0"/>
                    <a:ea typeface="+mn-ea"/>
                    <a:cs typeface="+mn-cs"/>
                  </a:rPr>
                  <a:t>      X repels</a:t>
                </a:r>
                <a:b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unito" panose="00000500000000000000" pitchFamily="2" charset="0"/>
                    <a:ea typeface="+mn-ea"/>
                    <a:cs typeface="+mn-cs"/>
                  </a:rPr>
                </a:b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unito" panose="00000500000000000000" pitchFamily="2" charset="0"/>
                    <a:ea typeface="+mn-ea"/>
                    <a:cs typeface="+mn-cs"/>
                  </a:rPr>
                  <a:t>      Y’s attack</a:t>
                </a:r>
              </a:p>
            </p:txBody>
          </p:sp>
          <p:pic>
            <p:nvPicPr>
              <p:cNvPr id="5" name="Picture 2" descr="Image result for defense">
                <a:extLst>
                  <a:ext uri="{FF2B5EF4-FFF2-40B4-BE49-F238E27FC236}">
                    <a16:creationId xmlns:a16="http://schemas.microsoft.com/office/drawing/2014/main" id="{27F7DB2C-DE7B-48E1-888B-8AE3B183A75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69293" y="3010352"/>
                <a:ext cx="595439" cy="569344"/>
              </a:xfrm>
              <a:prstGeom prst="rect">
                <a:avLst/>
              </a:prstGeom>
              <a:noFill/>
              <a:effectLst>
                <a:glow rad="101600">
                  <a:schemeClr val="bg1">
                    <a:lumMod val="75000"/>
                    <a:alpha val="60000"/>
                  </a:schemeClr>
                </a:glo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327D0730-A246-4536-BFE8-23B12C7EC118}"/>
              </a:ext>
            </a:extLst>
          </p:cNvPr>
          <p:cNvSpPr/>
          <p:nvPr/>
        </p:nvSpPr>
        <p:spPr>
          <a:xfrm>
            <a:off x="163791" y="214900"/>
            <a:ext cx="2074708" cy="818251"/>
          </a:xfrm>
          <a:prstGeom prst="wedgeRectCallout">
            <a:avLst>
              <a:gd name="adj1" fmla="val 25575"/>
              <a:gd name="adj2" fmla="val -17729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nine inference dimensions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6B9E8FB-1B67-8F4E-8BF6-BC4776410FF6}"/>
              </a:ext>
            </a:extLst>
          </p:cNvPr>
          <p:cNvSpPr txBox="1"/>
          <p:nvPr/>
        </p:nvSpPr>
        <p:spPr>
          <a:xfrm>
            <a:off x="163791" y="5890280"/>
            <a:ext cx="57690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>
                <a:solidFill>
                  <a:srgbClr val="FF0000"/>
                </a:solidFill>
              </a:rPr>
              <a:t>Quiz:</a:t>
            </a:r>
          </a:p>
          <a:p>
            <a:r>
              <a:rPr kumimoji="1" lang="en-US" altLang="zh-CN" sz="2400" b="1" dirty="0">
                <a:solidFill>
                  <a:srgbClr val="FF0000"/>
                </a:solidFill>
              </a:rPr>
              <a:t>     How to classify these nine </a:t>
            </a:r>
            <a:r>
              <a:rPr kumimoji="1" lang="en-US" altLang="zh-CN" sz="2400" b="1" dirty="0" err="1">
                <a:solidFill>
                  <a:srgbClr val="FF0000"/>
                </a:solidFill>
              </a:rPr>
              <a:t>diimensions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？</a:t>
            </a:r>
            <a:endParaRPr kumimoji="1" lang="en-US" altLang="zh-CN" sz="2400" b="1" dirty="0">
              <a:solidFill>
                <a:srgbClr val="FF0000"/>
              </a:solidFill>
            </a:endParaRP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786109C-7C4C-054C-AACB-718D7F8C3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3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72">
        <p:fade/>
      </p:transition>
    </mc:Choice>
    <mc:Fallback xmlns="">
      <p:transition spd="med" advTm="19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971496A-C776-4033-B3F6-09CFF41326ED}"/>
              </a:ext>
            </a:extLst>
          </p:cNvPr>
          <p:cNvSpPr/>
          <p:nvPr/>
        </p:nvSpPr>
        <p:spPr>
          <a:xfrm>
            <a:off x="1390650" y="2998303"/>
            <a:ext cx="9316059" cy="366771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6A65AE0-B671-4B86-BEB2-E0F30F4B6F21}"/>
              </a:ext>
            </a:extLst>
          </p:cNvPr>
          <p:cNvSpPr/>
          <p:nvPr/>
        </p:nvSpPr>
        <p:spPr>
          <a:xfrm>
            <a:off x="1485291" y="122180"/>
            <a:ext cx="6096464" cy="268949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76208D6-E848-463B-BECC-C3F3007B88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741" y="99075"/>
            <a:ext cx="9430968" cy="6336000"/>
          </a:xfrm>
          <a:prstGeom prst="rect">
            <a:avLst/>
          </a:prstGeom>
          <a:ln>
            <a:noFill/>
          </a:ln>
          <a:effectLst/>
        </p:spPr>
      </p:pic>
      <p:sp>
        <p:nvSpPr>
          <p:cNvPr id="50" name="Speech Bubble: Rectangle 49">
            <a:extLst>
              <a:ext uri="{FF2B5EF4-FFF2-40B4-BE49-F238E27FC236}">
                <a16:creationId xmlns:a16="http://schemas.microsoft.com/office/drawing/2014/main" id="{492CBFD0-88FF-47D0-AEE4-C41617E326E7}"/>
              </a:ext>
            </a:extLst>
          </p:cNvPr>
          <p:cNvSpPr/>
          <p:nvPr/>
        </p:nvSpPr>
        <p:spPr>
          <a:xfrm>
            <a:off x="105285" y="1012615"/>
            <a:ext cx="1285366" cy="574886"/>
          </a:xfrm>
          <a:prstGeom prst="wedgeRectCallout">
            <a:avLst>
              <a:gd name="adj1" fmla="val 60573"/>
              <a:gd name="adj2" fmla="val -24734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Causes</a:t>
            </a:r>
          </a:p>
        </p:txBody>
      </p:sp>
      <p:sp>
        <p:nvSpPr>
          <p:cNvPr id="51" name="Speech Bubble: Rectangle 50">
            <a:extLst>
              <a:ext uri="{FF2B5EF4-FFF2-40B4-BE49-F238E27FC236}">
                <a16:creationId xmlns:a16="http://schemas.microsoft.com/office/drawing/2014/main" id="{14C6F4B7-4FBB-475C-9E92-99925ECB463E}"/>
              </a:ext>
            </a:extLst>
          </p:cNvPr>
          <p:cNvSpPr/>
          <p:nvPr/>
        </p:nvSpPr>
        <p:spPr>
          <a:xfrm>
            <a:off x="105284" y="4885057"/>
            <a:ext cx="1285366" cy="574886"/>
          </a:xfrm>
          <a:prstGeom prst="wedgeRectCallout">
            <a:avLst>
              <a:gd name="adj1" fmla="val 54371"/>
              <a:gd name="adj2" fmla="val 14816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i="1" dirty="0">
                <a:solidFill>
                  <a:prstClr val="black"/>
                </a:solidFill>
                <a:latin typeface="Calibri" panose="020F0502020204030204"/>
              </a:rPr>
              <a:t>Effects</a:t>
            </a:r>
            <a:endParaRPr lang="en-US" sz="2800" b="1" i="1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E8133E1-E39D-4F2D-AC78-2A149BE1CD3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33"/>
          <a:stretch/>
        </p:blipFill>
        <p:spPr>
          <a:xfrm>
            <a:off x="1275741" y="3098076"/>
            <a:ext cx="9430969" cy="3336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DFD1386-2E0F-4BC9-9995-BD485639ECC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413" b="53558"/>
          <a:stretch/>
        </p:blipFill>
        <p:spPr>
          <a:xfrm>
            <a:off x="1275740" y="99075"/>
            <a:ext cx="6185509" cy="2942575"/>
          </a:xfrm>
          <a:prstGeom prst="round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50344AE6-9C46-45D8-B562-F394D4C7BC20}"/>
              </a:ext>
            </a:extLst>
          </p:cNvPr>
          <p:cNvSpPr/>
          <p:nvPr/>
        </p:nvSpPr>
        <p:spPr>
          <a:xfrm>
            <a:off x="4740832" y="2823225"/>
            <a:ext cx="2961428" cy="114174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      X repels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      Y’s attack</a:t>
            </a:r>
          </a:p>
        </p:txBody>
      </p:sp>
      <p:pic>
        <p:nvPicPr>
          <p:cNvPr id="23" name="Picture 2" descr="Image result for defense">
            <a:extLst>
              <a:ext uri="{FF2B5EF4-FFF2-40B4-BE49-F238E27FC236}">
                <a16:creationId xmlns:a16="http://schemas.microsoft.com/office/drawing/2014/main" id="{73FBF09B-3EA3-4404-99B9-1E539318BD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0978" y="3109427"/>
            <a:ext cx="595439" cy="569344"/>
          </a:xfrm>
          <a:prstGeom prst="rect">
            <a:avLst/>
          </a:prstGeom>
          <a:noFill/>
          <a:effectLst>
            <a:glow rad="101600">
              <a:schemeClr val="bg1">
                <a:lumMod val="7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5632C7A-31BC-C544-A836-B20409CCF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6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32698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7528">
        <p:fade/>
      </p:transition>
    </mc:Choice>
    <mc:Fallback xmlns="">
      <p:transition spd="med" advTm="375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" grpId="1" animBg="1"/>
      <p:bldP spid="50" grpId="0" animBg="1"/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E76208D6-E848-463B-BECC-C3F3007B88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741" y="99075"/>
            <a:ext cx="9430968" cy="633600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6939C45-856A-4A08-8533-1924A6EBBBA0}"/>
              </a:ext>
            </a:extLst>
          </p:cNvPr>
          <p:cNvSpPr/>
          <p:nvPr/>
        </p:nvSpPr>
        <p:spPr>
          <a:xfrm>
            <a:off x="7684770" y="613775"/>
            <a:ext cx="2570344" cy="210059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DFD1386-2E0F-4BC9-9995-BD485639ECC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94" r="1" b="51053"/>
          <a:stretch/>
        </p:blipFill>
        <p:spPr>
          <a:xfrm>
            <a:off x="6697979" y="99075"/>
            <a:ext cx="4008729" cy="3101325"/>
          </a:xfrm>
          <a:prstGeom prst="parallelogram">
            <a:avLst>
              <a:gd name="adj" fmla="val 38206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014947C-9EFE-4514-BCAD-2E42F50760E1}"/>
              </a:ext>
            </a:extLst>
          </p:cNvPr>
          <p:cNvSpPr/>
          <p:nvPr/>
        </p:nvSpPr>
        <p:spPr>
          <a:xfrm>
            <a:off x="1485291" y="122180"/>
            <a:ext cx="6096464" cy="268949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E70E85-3D60-42B2-A821-D6DF126F392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265" b="53780"/>
          <a:stretch/>
        </p:blipFill>
        <p:spPr>
          <a:xfrm>
            <a:off x="1275741" y="110057"/>
            <a:ext cx="6199480" cy="2928512"/>
          </a:xfrm>
          <a:prstGeom prst="roundRect">
            <a:avLst>
              <a:gd name="adj" fmla="val 22912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0ABCFFC-8952-40E8-983E-FACA6C0316A4}"/>
              </a:ext>
            </a:extLst>
          </p:cNvPr>
          <p:cNvSpPr/>
          <p:nvPr/>
        </p:nvSpPr>
        <p:spPr>
          <a:xfrm>
            <a:off x="1390650" y="2998303"/>
            <a:ext cx="9316059" cy="366771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Speech Bubble: Rectangle 49">
            <a:extLst>
              <a:ext uri="{FF2B5EF4-FFF2-40B4-BE49-F238E27FC236}">
                <a16:creationId xmlns:a16="http://schemas.microsoft.com/office/drawing/2014/main" id="{492CBFD0-88FF-47D0-AEE4-C41617E326E7}"/>
              </a:ext>
            </a:extLst>
          </p:cNvPr>
          <p:cNvSpPr/>
          <p:nvPr/>
        </p:nvSpPr>
        <p:spPr>
          <a:xfrm>
            <a:off x="10706709" y="1282919"/>
            <a:ext cx="1285366" cy="574886"/>
          </a:xfrm>
          <a:prstGeom prst="wedgeRectCallout">
            <a:avLst>
              <a:gd name="adj1" fmla="val -60957"/>
              <a:gd name="adj2" fmla="val -12805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Static</a:t>
            </a:r>
            <a:endParaRPr kumimoji="0" lang="en-US" sz="28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Speech Bubble: Rectangle 50">
            <a:extLst>
              <a:ext uri="{FF2B5EF4-FFF2-40B4-BE49-F238E27FC236}">
                <a16:creationId xmlns:a16="http://schemas.microsoft.com/office/drawing/2014/main" id="{14C6F4B7-4FBB-475C-9E92-99925ECB463E}"/>
              </a:ext>
            </a:extLst>
          </p:cNvPr>
          <p:cNvSpPr/>
          <p:nvPr/>
        </p:nvSpPr>
        <p:spPr>
          <a:xfrm>
            <a:off x="202054" y="2370425"/>
            <a:ext cx="1307290" cy="574886"/>
          </a:xfrm>
          <a:prstGeom prst="wedgeRectCallout">
            <a:avLst>
              <a:gd name="adj1" fmla="val 67071"/>
              <a:gd name="adj2" fmla="val 36224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i="1" dirty="0">
                <a:solidFill>
                  <a:prstClr val="black"/>
                </a:solidFill>
                <a:latin typeface="Calibri" panose="020F0502020204030204"/>
              </a:rPr>
              <a:t>Dynamic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E8133E1-E39D-4F2D-AC78-2A149BE1CD3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33"/>
          <a:stretch/>
        </p:blipFill>
        <p:spPr>
          <a:xfrm>
            <a:off x="1151832" y="2998303"/>
            <a:ext cx="9764427" cy="355885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50344AE6-9C46-45D8-B562-F394D4C7BC20}"/>
              </a:ext>
            </a:extLst>
          </p:cNvPr>
          <p:cNvSpPr/>
          <p:nvPr/>
        </p:nvSpPr>
        <p:spPr>
          <a:xfrm>
            <a:off x="4740831" y="2714367"/>
            <a:ext cx="3079741" cy="1250606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      X repels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      Y’s attack</a:t>
            </a:r>
          </a:p>
        </p:txBody>
      </p:sp>
      <p:pic>
        <p:nvPicPr>
          <p:cNvPr id="23" name="Picture 2" descr="Image result for defense">
            <a:extLst>
              <a:ext uri="{FF2B5EF4-FFF2-40B4-BE49-F238E27FC236}">
                <a16:creationId xmlns:a16="http://schemas.microsoft.com/office/drawing/2014/main" id="{73FBF09B-3EA3-4404-99B9-1E539318BD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0978" y="3109427"/>
            <a:ext cx="595439" cy="569344"/>
          </a:xfrm>
          <a:prstGeom prst="rect">
            <a:avLst/>
          </a:prstGeom>
          <a:noFill/>
          <a:effectLst>
            <a:glow rad="101600">
              <a:schemeClr val="bg1">
                <a:lumMod val="7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945803E-7C21-FA42-8D26-D87AEA283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7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0756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055">
        <p:fade/>
      </p:transition>
    </mc:Choice>
    <mc:Fallback xmlns="">
      <p:transition spd="med" advTm="1405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50" grpId="0" animBg="1"/>
      <p:bldP spid="5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B533DAF-5025-4D5D-A675-B604D0122DA7}"/>
              </a:ext>
            </a:extLst>
          </p:cNvPr>
          <p:cNvSpPr/>
          <p:nvPr/>
        </p:nvSpPr>
        <p:spPr>
          <a:xfrm>
            <a:off x="7684770" y="613774"/>
            <a:ext cx="2800406" cy="3927745"/>
          </a:xfrm>
          <a:custGeom>
            <a:avLst/>
            <a:gdLst>
              <a:gd name="connsiteX0" fmla="*/ 0 w 2800406"/>
              <a:gd name="connsiteY0" fmla="*/ 466744 h 3851497"/>
              <a:gd name="connsiteX1" fmla="*/ 466744 w 2800406"/>
              <a:gd name="connsiteY1" fmla="*/ 0 h 3851497"/>
              <a:gd name="connsiteX2" fmla="*/ 2333662 w 2800406"/>
              <a:gd name="connsiteY2" fmla="*/ 0 h 3851497"/>
              <a:gd name="connsiteX3" fmla="*/ 2800406 w 2800406"/>
              <a:gd name="connsiteY3" fmla="*/ 466744 h 3851497"/>
              <a:gd name="connsiteX4" fmla="*/ 2800406 w 2800406"/>
              <a:gd name="connsiteY4" fmla="*/ 3384753 h 3851497"/>
              <a:gd name="connsiteX5" fmla="*/ 2333662 w 2800406"/>
              <a:gd name="connsiteY5" fmla="*/ 3851497 h 3851497"/>
              <a:gd name="connsiteX6" fmla="*/ 466744 w 2800406"/>
              <a:gd name="connsiteY6" fmla="*/ 3851497 h 3851497"/>
              <a:gd name="connsiteX7" fmla="*/ 0 w 2800406"/>
              <a:gd name="connsiteY7" fmla="*/ 3384753 h 3851497"/>
              <a:gd name="connsiteX8" fmla="*/ 0 w 2800406"/>
              <a:gd name="connsiteY8" fmla="*/ 466744 h 3851497"/>
              <a:gd name="connsiteX0" fmla="*/ 0 w 2800406"/>
              <a:gd name="connsiteY0" fmla="*/ 466744 h 3851497"/>
              <a:gd name="connsiteX1" fmla="*/ 466744 w 2800406"/>
              <a:gd name="connsiteY1" fmla="*/ 0 h 3851497"/>
              <a:gd name="connsiteX2" fmla="*/ 2333662 w 2800406"/>
              <a:gd name="connsiteY2" fmla="*/ 0 h 3851497"/>
              <a:gd name="connsiteX3" fmla="*/ 2800406 w 2800406"/>
              <a:gd name="connsiteY3" fmla="*/ 466744 h 3851497"/>
              <a:gd name="connsiteX4" fmla="*/ 2800406 w 2800406"/>
              <a:gd name="connsiteY4" fmla="*/ 3384753 h 3851497"/>
              <a:gd name="connsiteX5" fmla="*/ 2333662 w 2800406"/>
              <a:gd name="connsiteY5" fmla="*/ 3851497 h 3851497"/>
              <a:gd name="connsiteX6" fmla="*/ 692375 w 2800406"/>
              <a:gd name="connsiteY6" fmla="*/ 3352734 h 3851497"/>
              <a:gd name="connsiteX7" fmla="*/ 0 w 2800406"/>
              <a:gd name="connsiteY7" fmla="*/ 3384753 h 3851497"/>
              <a:gd name="connsiteX8" fmla="*/ 0 w 2800406"/>
              <a:gd name="connsiteY8" fmla="*/ 466744 h 3851497"/>
              <a:gd name="connsiteX0" fmla="*/ 0 w 2800406"/>
              <a:gd name="connsiteY0" fmla="*/ 466744 h 3851497"/>
              <a:gd name="connsiteX1" fmla="*/ 466744 w 2800406"/>
              <a:gd name="connsiteY1" fmla="*/ 0 h 3851497"/>
              <a:gd name="connsiteX2" fmla="*/ 2333662 w 2800406"/>
              <a:gd name="connsiteY2" fmla="*/ 0 h 3851497"/>
              <a:gd name="connsiteX3" fmla="*/ 2800406 w 2800406"/>
              <a:gd name="connsiteY3" fmla="*/ 466744 h 3851497"/>
              <a:gd name="connsiteX4" fmla="*/ 2800406 w 2800406"/>
              <a:gd name="connsiteY4" fmla="*/ 3384753 h 3851497"/>
              <a:gd name="connsiteX5" fmla="*/ 2333662 w 2800406"/>
              <a:gd name="connsiteY5" fmla="*/ 3851497 h 3851497"/>
              <a:gd name="connsiteX6" fmla="*/ 692375 w 2800406"/>
              <a:gd name="connsiteY6" fmla="*/ 3352734 h 3851497"/>
              <a:gd name="connsiteX7" fmla="*/ 11875 w 2800406"/>
              <a:gd name="connsiteY7" fmla="*/ 2927553 h 3851497"/>
              <a:gd name="connsiteX8" fmla="*/ 0 w 2800406"/>
              <a:gd name="connsiteY8" fmla="*/ 466744 h 3851497"/>
              <a:gd name="connsiteX0" fmla="*/ 0 w 2800406"/>
              <a:gd name="connsiteY0" fmla="*/ 466744 h 3851497"/>
              <a:gd name="connsiteX1" fmla="*/ 466744 w 2800406"/>
              <a:gd name="connsiteY1" fmla="*/ 0 h 3851497"/>
              <a:gd name="connsiteX2" fmla="*/ 2333662 w 2800406"/>
              <a:gd name="connsiteY2" fmla="*/ 0 h 3851497"/>
              <a:gd name="connsiteX3" fmla="*/ 2800406 w 2800406"/>
              <a:gd name="connsiteY3" fmla="*/ 466744 h 3851497"/>
              <a:gd name="connsiteX4" fmla="*/ 2800406 w 2800406"/>
              <a:gd name="connsiteY4" fmla="*/ 3384753 h 3851497"/>
              <a:gd name="connsiteX5" fmla="*/ 2333662 w 2800406"/>
              <a:gd name="connsiteY5" fmla="*/ 3851497 h 3851497"/>
              <a:gd name="connsiteX6" fmla="*/ 692375 w 2800406"/>
              <a:gd name="connsiteY6" fmla="*/ 3352734 h 3851497"/>
              <a:gd name="connsiteX7" fmla="*/ 11875 w 2800406"/>
              <a:gd name="connsiteY7" fmla="*/ 2927553 h 3851497"/>
              <a:gd name="connsiteX8" fmla="*/ 0 w 2800406"/>
              <a:gd name="connsiteY8" fmla="*/ 466744 h 3851497"/>
              <a:gd name="connsiteX0" fmla="*/ 0 w 2800406"/>
              <a:gd name="connsiteY0" fmla="*/ 466744 h 3851497"/>
              <a:gd name="connsiteX1" fmla="*/ 466744 w 2800406"/>
              <a:gd name="connsiteY1" fmla="*/ 0 h 3851497"/>
              <a:gd name="connsiteX2" fmla="*/ 2333662 w 2800406"/>
              <a:gd name="connsiteY2" fmla="*/ 0 h 3851497"/>
              <a:gd name="connsiteX3" fmla="*/ 2800406 w 2800406"/>
              <a:gd name="connsiteY3" fmla="*/ 466744 h 3851497"/>
              <a:gd name="connsiteX4" fmla="*/ 2800406 w 2800406"/>
              <a:gd name="connsiteY4" fmla="*/ 3384753 h 3851497"/>
              <a:gd name="connsiteX5" fmla="*/ 2333662 w 2800406"/>
              <a:gd name="connsiteY5" fmla="*/ 3851497 h 3851497"/>
              <a:gd name="connsiteX6" fmla="*/ 692375 w 2800406"/>
              <a:gd name="connsiteY6" fmla="*/ 3485523 h 3851497"/>
              <a:gd name="connsiteX7" fmla="*/ 11875 w 2800406"/>
              <a:gd name="connsiteY7" fmla="*/ 2927553 h 3851497"/>
              <a:gd name="connsiteX8" fmla="*/ 0 w 2800406"/>
              <a:gd name="connsiteY8" fmla="*/ 466744 h 3851497"/>
              <a:gd name="connsiteX0" fmla="*/ 0 w 2800406"/>
              <a:gd name="connsiteY0" fmla="*/ 466744 h 3851497"/>
              <a:gd name="connsiteX1" fmla="*/ 466744 w 2800406"/>
              <a:gd name="connsiteY1" fmla="*/ 0 h 3851497"/>
              <a:gd name="connsiteX2" fmla="*/ 2333662 w 2800406"/>
              <a:gd name="connsiteY2" fmla="*/ 0 h 3851497"/>
              <a:gd name="connsiteX3" fmla="*/ 2800406 w 2800406"/>
              <a:gd name="connsiteY3" fmla="*/ 466744 h 3851497"/>
              <a:gd name="connsiteX4" fmla="*/ 2800406 w 2800406"/>
              <a:gd name="connsiteY4" fmla="*/ 3384753 h 3851497"/>
              <a:gd name="connsiteX5" fmla="*/ 2333662 w 2800406"/>
              <a:gd name="connsiteY5" fmla="*/ 3851497 h 3851497"/>
              <a:gd name="connsiteX6" fmla="*/ 692375 w 2800406"/>
              <a:gd name="connsiteY6" fmla="*/ 3485523 h 3851497"/>
              <a:gd name="connsiteX7" fmla="*/ 11875 w 2800406"/>
              <a:gd name="connsiteY7" fmla="*/ 2927553 h 3851497"/>
              <a:gd name="connsiteX8" fmla="*/ 0 w 2800406"/>
              <a:gd name="connsiteY8" fmla="*/ 466744 h 3851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00406" h="3851497">
                <a:moveTo>
                  <a:pt x="0" y="466744"/>
                </a:moveTo>
                <a:cubicBezTo>
                  <a:pt x="0" y="208968"/>
                  <a:pt x="208968" y="0"/>
                  <a:pt x="466744" y="0"/>
                </a:cubicBezTo>
                <a:lnTo>
                  <a:pt x="2333662" y="0"/>
                </a:lnTo>
                <a:cubicBezTo>
                  <a:pt x="2591438" y="0"/>
                  <a:pt x="2800406" y="208968"/>
                  <a:pt x="2800406" y="466744"/>
                </a:cubicBezTo>
                <a:lnTo>
                  <a:pt x="2800406" y="3384753"/>
                </a:lnTo>
                <a:cubicBezTo>
                  <a:pt x="2800406" y="3642529"/>
                  <a:pt x="2591438" y="3851497"/>
                  <a:pt x="2333662" y="3851497"/>
                </a:cubicBezTo>
                <a:cubicBezTo>
                  <a:pt x="1117590" y="3839621"/>
                  <a:pt x="1748130" y="3491460"/>
                  <a:pt x="692375" y="3485523"/>
                </a:cubicBezTo>
                <a:cubicBezTo>
                  <a:pt x="434599" y="3485523"/>
                  <a:pt x="11875" y="3185329"/>
                  <a:pt x="11875" y="2927553"/>
                </a:cubicBezTo>
                <a:cubicBezTo>
                  <a:pt x="7917" y="2107283"/>
                  <a:pt x="3958" y="1287014"/>
                  <a:pt x="0" y="46674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DF695F0-8FED-46E6-88F0-57C105F33AF9}"/>
              </a:ext>
            </a:extLst>
          </p:cNvPr>
          <p:cNvSpPr/>
          <p:nvPr/>
        </p:nvSpPr>
        <p:spPr>
          <a:xfrm>
            <a:off x="1484931" y="122540"/>
            <a:ext cx="6102949" cy="4248081"/>
          </a:xfrm>
          <a:custGeom>
            <a:avLst/>
            <a:gdLst>
              <a:gd name="connsiteX0" fmla="*/ 0 w 6096464"/>
              <a:gd name="connsiteY0" fmla="*/ 706733 h 4240316"/>
              <a:gd name="connsiteX1" fmla="*/ 706733 w 6096464"/>
              <a:gd name="connsiteY1" fmla="*/ 0 h 4240316"/>
              <a:gd name="connsiteX2" fmla="*/ 5389731 w 6096464"/>
              <a:gd name="connsiteY2" fmla="*/ 0 h 4240316"/>
              <a:gd name="connsiteX3" fmla="*/ 6096464 w 6096464"/>
              <a:gd name="connsiteY3" fmla="*/ 706733 h 4240316"/>
              <a:gd name="connsiteX4" fmla="*/ 6096464 w 6096464"/>
              <a:gd name="connsiteY4" fmla="*/ 3533583 h 4240316"/>
              <a:gd name="connsiteX5" fmla="*/ 5389731 w 6096464"/>
              <a:gd name="connsiteY5" fmla="*/ 4240316 h 4240316"/>
              <a:gd name="connsiteX6" fmla="*/ 706733 w 6096464"/>
              <a:gd name="connsiteY6" fmla="*/ 4240316 h 4240316"/>
              <a:gd name="connsiteX7" fmla="*/ 0 w 6096464"/>
              <a:gd name="connsiteY7" fmla="*/ 3533583 h 4240316"/>
              <a:gd name="connsiteX8" fmla="*/ 0 w 6096464"/>
              <a:gd name="connsiteY8" fmla="*/ 706733 h 4240316"/>
              <a:gd name="connsiteX0" fmla="*/ 0 w 6096464"/>
              <a:gd name="connsiteY0" fmla="*/ 706733 h 4240316"/>
              <a:gd name="connsiteX1" fmla="*/ 706733 w 6096464"/>
              <a:gd name="connsiteY1" fmla="*/ 0 h 4240316"/>
              <a:gd name="connsiteX2" fmla="*/ 5389731 w 6096464"/>
              <a:gd name="connsiteY2" fmla="*/ 0 h 4240316"/>
              <a:gd name="connsiteX3" fmla="*/ 6096464 w 6096464"/>
              <a:gd name="connsiteY3" fmla="*/ 706733 h 4240316"/>
              <a:gd name="connsiteX4" fmla="*/ 6096464 w 6096464"/>
              <a:gd name="connsiteY4" fmla="*/ 3533583 h 4240316"/>
              <a:gd name="connsiteX5" fmla="*/ 3800880 w 6096464"/>
              <a:gd name="connsiteY5" fmla="*/ 2495823 h 4240316"/>
              <a:gd name="connsiteX6" fmla="*/ 706733 w 6096464"/>
              <a:gd name="connsiteY6" fmla="*/ 4240316 h 4240316"/>
              <a:gd name="connsiteX7" fmla="*/ 0 w 6096464"/>
              <a:gd name="connsiteY7" fmla="*/ 3533583 h 4240316"/>
              <a:gd name="connsiteX8" fmla="*/ 0 w 6096464"/>
              <a:gd name="connsiteY8" fmla="*/ 706733 h 4240316"/>
              <a:gd name="connsiteX0" fmla="*/ 0 w 6096464"/>
              <a:gd name="connsiteY0" fmla="*/ 706733 h 4240316"/>
              <a:gd name="connsiteX1" fmla="*/ 706733 w 6096464"/>
              <a:gd name="connsiteY1" fmla="*/ 0 h 4240316"/>
              <a:gd name="connsiteX2" fmla="*/ 5389731 w 6096464"/>
              <a:gd name="connsiteY2" fmla="*/ 0 h 4240316"/>
              <a:gd name="connsiteX3" fmla="*/ 6096464 w 6096464"/>
              <a:gd name="connsiteY3" fmla="*/ 706733 h 4240316"/>
              <a:gd name="connsiteX4" fmla="*/ 6096464 w 6096464"/>
              <a:gd name="connsiteY4" fmla="*/ 2256017 h 4240316"/>
              <a:gd name="connsiteX5" fmla="*/ 3800880 w 6096464"/>
              <a:gd name="connsiteY5" fmla="*/ 2495823 h 4240316"/>
              <a:gd name="connsiteX6" fmla="*/ 706733 w 6096464"/>
              <a:gd name="connsiteY6" fmla="*/ 4240316 h 4240316"/>
              <a:gd name="connsiteX7" fmla="*/ 0 w 6096464"/>
              <a:gd name="connsiteY7" fmla="*/ 3533583 h 4240316"/>
              <a:gd name="connsiteX8" fmla="*/ 0 w 6096464"/>
              <a:gd name="connsiteY8" fmla="*/ 706733 h 4240316"/>
              <a:gd name="connsiteX0" fmla="*/ 0 w 6096464"/>
              <a:gd name="connsiteY0" fmla="*/ 706733 h 4240316"/>
              <a:gd name="connsiteX1" fmla="*/ 706733 w 6096464"/>
              <a:gd name="connsiteY1" fmla="*/ 0 h 4240316"/>
              <a:gd name="connsiteX2" fmla="*/ 5389731 w 6096464"/>
              <a:gd name="connsiteY2" fmla="*/ 0 h 4240316"/>
              <a:gd name="connsiteX3" fmla="*/ 6096464 w 6096464"/>
              <a:gd name="connsiteY3" fmla="*/ 706733 h 4240316"/>
              <a:gd name="connsiteX4" fmla="*/ 6096464 w 6096464"/>
              <a:gd name="connsiteY4" fmla="*/ 2256017 h 4240316"/>
              <a:gd name="connsiteX5" fmla="*/ 3800880 w 6096464"/>
              <a:gd name="connsiteY5" fmla="*/ 2625525 h 4240316"/>
              <a:gd name="connsiteX6" fmla="*/ 706733 w 6096464"/>
              <a:gd name="connsiteY6" fmla="*/ 4240316 h 4240316"/>
              <a:gd name="connsiteX7" fmla="*/ 0 w 6096464"/>
              <a:gd name="connsiteY7" fmla="*/ 3533583 h 4240316"/>
              <a:gd name="connsiteX8" fmla="*/ 0 w 6096464"/>
              <a:gd name="connsiteY8" fmla="*/ 706733 h 4240316"/>
              <a:gd name="connsiteX0" fmla="*/ 0 w 6096464"/>
              <a:gd name="connsiteY0" fmla="*/ 706733 h 4240316"/>
              <a:gd name="connsiteX1" fmla="*/ 706733 w 6096464"/>
              <a:gd name="connsiteY1" fmla="*/ 0 h 4240316"/>
              <a:gd name="connsiteX2" fmla="*/ 5389731 w 6096464"/>
              <a:gd name="connsiteY2" fmla="*/ 0 h 4240316"/>
              <a:gd name="connsiteX3" fmla="*/ 6096464 w 6096464"/>
              <a:gd name="connsiteY3" fmla="*/ 706733 h 4240316"/>
              <a:gd name="connsiteX4" fmla="*/ 6096464 w 6096464"/>
              <a:gd name="connsiteY4" fmla="*/ 2256017 h 4240316"/>
              <a:gd name="connsiteX5" fmla="*/ 3800880 w 6096464"/>
              <a:gd name="connsiteY5" fmla="*/ 2625525 h 4240316"/>
              <a:gd name="connsiteX6" fmla="*/ 706733 w 6096464"/>
              <a:gd name="connsiteY6" fmla="*/ 4240316 h 4240316"/>
              <a:gd name="connsiteX7" fmla="*/ 0 w 6096464"/>
              <a:gd name="connsiteY7" fmla="*/ 3533583 h 4240316"/>
              <a:gd name="connsiteX8" fmla="*/ 0 w 6096464"/>
              <a:gd name="connsiteY8" fmla="*/ 706733 h 4240316"/>
              <a:gd name="connsiteX0" fmla="*/ 0 w 6102949"/>
              <a:gd name="connsiteY0" fmla="*/ 706733 h 4240316"/>
              <a:gd name="connsiteX1" fmla="*/ 706733 w 6102949"/>
              <a:gd name="connsiteY1" fmla="*/ 0 h 4240316"/>
              <a:gd name="connsiteX2" fmla="*/ 5389731 w 6102949"/>
              <a:gd name="connsiteY2" fmla="*/ 0 h 4240316"/>
              <a:gd name="connsiteX3" fmla="*/ 6096464 w 6102949"/>
              <a:gd name="connsiteY3" fmla="*/ 706733 h 4240316"/>
              <a:gd name="connsiteX4" fmla="*/ 6102949 w 6102949"/>
              <a:gd name="connsiteY4" fmla="*/ 2054979 h 4240316"/>
              <a:gd name="connsiteX5" fmla="*/ 3800880 w 6102949"/>
              <a:gd name="connsiteY5" fmla="*/ 2625525 h 4240316"/>
              <a:gd name="connsiteX6" fmla="*/ 706733 w 6102949"/>
              <a:gd name="connsiteY6" fmla="*/ 4240316 h 4240316"/>
              <a:gd name="connsiteX7" fmla="*/ 0 w 6102949"/>
              <a:gd name="connsiteY7" fmla="*/ 3533583 h 4240316"/>
              <a:gd name="connsiteX8" fmla="*/ 0 w 6102949"/>
              <a:gd name="connsiteY8" fmla="*/ 706733 h 4240316"/>
              <a:gd name="connsiteX0" fmla="*/ 0 w 6102949"/>
              <a:gd name="connsiteY0" fmla="*/ 706733 h 4240316"/>
              <a:gd name="connsiteX1" fmla="*/ 706733 w 6102949"/>
              <a:gd name="connsiteY1" fmla="*/ 0 h 4240316"/>
              <a:gd name="connsiteX2" fmla="*/ 5389731 w 6102949"/>
              <a:gd name="connsiteY2" fmla="*/ 0 h 4240316"/>
              <a:gd name="connsiteX3" fmla="*/ 6096464 w 6102949"/>
              <a:gd name="connsiteY3" fmla="*/ 706733 h 4240316"/>
              <a:gd name="connsiteX4" fmla="*/ 6102949 w 6102949"/>
              <a:gd name="connsiteY4" fmla="*/ 2054979 h 4240316"/>
              <a:gd name="connsiteX5" fmla="*/ 3800880 w 6102949"/>
              <a:gd name="connsiteY5" fmla="*/ 2625525 h 4240316"/>
              <a:gd name="connsiteX6" fmla="*/ 706733 w 6102949"/>
              <a:gd name="connsiteY6" fmla="*/ 4240316 h 4240316"/>
              <a:gd name="connsiteX7" fmla="*/ 0 w 6102949"/>
              <a:gd name="connsiteY7" fmla="*/ 3533583 h 4240316"/>
              <a:gd name="connsiteX8" fmla="*/ 0 w 6102949"/>
              <a:gd name="connsiteY8" fmla="*/ 706733 h 4240316"/>
              <a:gd name="connsiteX0" fmla="*/ 0 w 6102949"/>
              <a:gd name="connsiteY0" fmla="*/ 706733 h 4240316"/>
              <a:gd name="connsiteX1" fmla="*/ 706733 w 6102949"/>
              <a:gd name="connsiteY1" fmla="*/ 0 h 4240316"/>
              <a:gd name="connsiteX2" fmla="*/ 5389731 w 6102949"/>
              <a:gd name="connsiteY2" fmla="*/ 0 h 4240316"/>
              <a:gd name="connsiteX3" fmla="*/ 6096464 w 6102949"/>
              <a:gd name="connsiteY3" fmla="*/ 706733 h 4240316"/>
              <a:gd name="connsiteX4" fmla="*/ 6102949 w 6102949"/>
              <a:gd name="connsiteY4" fmla="*/ 2054979 h 4240316"/>
              <a:gd name="connsiteX5" fmla="*/ 3800880 w 6102949"/>
              <a:gd name="connsiteY5" fmla="*/ 2625525 h 4240316"/>
              <a:gd name="connsiteX6" fmla="*/ 706733 w 6102949"/>
              <a:gd name="connsiteY6" fmla="*/ 4240316 h 4240316"/>
              <a:gd name="connsiteX7" fmla="*/ 0 w 6102949"/>
              <a:gd name="connsiteY7" fmla="*/ 3533583 h 4240316"/>
              <a:gd name="connsiteX8" fmla="*/ 0 w 6102949"/>
              <a:gd name="connsiteY8" fmla="*/ 706733 h 4240316"/>
              <a:gd name="connsiteX0" fmla="*/ 0 w 6102949"/>
              <a:gd name="connsiteY0" fmla="*/ 706733 h 4322592"/>
              <a:gd name="connsiteX1" fmla="*/ 706733 w 6102949"/>
              <a:gd name="connsiteY1" fmla="*/ 0 h 4322592"/>
              <a:gd name="connsiteX2" fmla="*/ 5389731 w 6102949"/>
              <a:gd name="connsiteY2" fmla="*/ 0 h 4322592"/>
              <a:gd name="connsiteX3" fmla="*/ 6096464 w 6102949"/>
              <a:gd name="connsiteY3" fmla="*/ 706733 h 4322592"/>
              <a:gd name="connsiteX4" fmla="*/ 6102949 w 6102949"/>
              <a:gd name="connsiteY4" fmla="*/ 2054979 h 4322592"/>
              <a:gd name="connsiteX5" fmla="*/ 3800880 w 6102949"/>
              <a:gd name="connsiteY5" fmla="*/ 2625525 h 4322592"/>
              <a:gd name="connsiteX6" fmla="*/ 2263100 w 6102949"/>
              <a:gd name="connsiteY6" fmla="*/ 4138535 h 4322592"/>
              <a:gd name="connsiteX7" fmla="*/ 706733 w 6102949"/>
              <a:gd name="connsiteY7" fmla="*/ 4240316 h 4322592"/>
              <a:gd name="connsiteX8" fmla="*/ 0 w 6102949"/>
              <a:gd name="connsiteY8" fmla="*/ 3533583 h 4322592"/>
              <a:gd name="connsiteX9" fmla="*/ 0 w 6102949"/>
              <a:gd name="connsiteY9" fmla="*/ 706733 h 4322592"/>
              <a:gd name="connsiteX0" fmla="*/ 0 w 6102949"/>
              <a:gd name="connsiteY0" fmla="*/ 706733 h 4263595"/>
              <a:gd name="connsiteX1" fmla="*/ 706733 w 6102949"/>
              <a:gd name="connsiteY1" fmla="*/ 0 h 4263595"/>
              <a:gd name="connsiteX2" fmla="*/ 5389731 w 6102949"/>
              <a:gd name="connsiteY2" fmla="*/ 0 h 4263595"/>
              <a:gd name="connsiteX3" fmla="*/ 6096464 w 6102949"/>
              <a:gd name="connsiteY3" fmla="*/ 706733 h 4263595"/>
              <a:gd name="connsiteX4" fmla="*/ 6102949 w 6102949"/>
              <a:gd name="connsiteY4" fmla="*/ 2054979 h 4263595"/>
              <a:gd name="connsiteX5" fmla="*/ 3800880 w 6102949"/>
              <a:gd name="connsiteY5" fmla="*/ 2625525 h 4263595"/>
              <a:gd name="connsiteX6" fmla="*/ 2263100 w 6102949"/>
              <a:gd name="connsiteY6" fmla="*/ 4138535 h 4263595"/>
              <a:gd name="connsiteX7" fmla="*/ 706733 w 6102949"/>
              <a:gd name="connsiteY7" fmla="*/ 4240316 h 4263595"/>
              <a:gd name="connsiteX8" fmla="*/ 0 w 6102949"/>
              <a:gd name="connsiteY8" fmla="*/ 3533583 h 4263595"/>
              <a:gd name="connsiteX9" fmla="*/ 0 w 6102949"/>
              <a:gd name="connsiteY9" fmla="*/ 706733 h 4263595"/>
              <a:gd name="connsiteX0" fmla="*/ 0 w 6102949"/>
              <a:gd name="connsiteY0" fmla="*/ 706733 h 4263595"/>
              <a:gd name="connsiteX1" fmla="*/ 706733 w 6102949"/>
              <a:gd name="connsiteY1" fmla="*/ 0 h 4263595"/>
              <a:gd name="connsiteX2" fmla="*/ 5389731 w 6102949"/>
              <a:gd name="connsiteY2" fmla="*/ 0 h 4263595"/>
              <a:gd name="connsiteX3" fmla="*/ 6096464 w 6102949"/>
              <a:gd name="connsiteY3" fmla="*/ 706733 h 4263595"/>
              <a:gd name="connsiteX4" fmla="*/ 6102949 w 6102949"/>
              <a:gd name="connsiteY4" fmla="*/ 2054979 h 4263595"/>
              <a:gd name="connsiteX5" fmla="*/ 3800880 w 6102949"/>
              <a:gd name="connsiteY5" fmla="*/ 2625525 h 4263595"/>
              <a:gd name="connsiteX6" fmla="*/ 2263100 w 6102949"/>
              <a:gd name="connsiteY6" fmla="*/ 4138535 h 4263595"/>
              <a:gd name="connsiteX7" fmla="*/ 706733 w 6102949"/>
              <a:gd name="connsiteY7" fmla="*/ 4240316 h 4263595"/>
              <a:gd name="connsiteX8" fmla="*/ 0 w 6102949"/>
              <a:gd name="connsiteY8" fmla="*/ 3533583 h 4263595"/>
              <a:gd name="connsiteX9" fmla="*/ 0 w 6102949"/>
              <a:gd name="connsiteY9" fmla="*/ 706733 h 4263595"/>
              <a:gd name="connsiteX0" fmla="*/ 0 w 6102949"/>
              <a:gd name="connsiteY0" fmla="*/ 706733 h 4273458"/>
              <a:gd name="connsiteX1" fmla="*/ 706733 w 6102949"/>
              <a:gd name="connsiteY1" fmla="*/ 0 h 4273458"/>
              <a:gd name="connsiteX2" fmla="*/ 5389731 w 6102949"/>
              <a:gd name="connsiteY2" fmla="*/ 0 h 4273458"/>
              <a:gd name="connsiteX3" fmla="*/ 6096464 w 6102949"/>
              <a:gd name="connsiteY3" fmla="*/ 706733 h 4273458"/>
              <a:gd name="connsiteX4" fmla="*/ 6102949 w 6102949"/>
              <a:gd name="connsiteY4" fmla="*/ 2054979 h 4273458"/>
              <a:gd name="connsiteX5" fmla="*/ 3800880 w 6102949"/>
              <a:gd name="connsiteY5" fmla="*/ 2625525 h 4273458"/>
              <a:gd name="connsiteX6" fmla="*/ 2243645 w 6102949"/>
              <a:gd name="connsiteY6" fmla="*/ 4209871 h 4273458"/>
              <a:gd name="connsiteX7" fmla="*/ 706733 w 6102949"/>
              <a:gd name="connsiteY7" fmla="*/ 4240316 h 4273458"/>
              <a:gd name="connsiteX8" fmla="*/ 0 w 6102949"/>
              <a:gd name="connsiteY8" fmla="*/ 3533583 h 4273458"/>
              <a:gd name="connsiteX9" fmla="*/ 0 w 6102949"/>
              <a:gd name="connsiteY9" fmla="*/ 706733 h 4273458"/>
              <a:gd name="connsiteX0" fmla="*/ 0 w 6102949"/>
              <a:gd name="connsiteY0" fmla="*/ 706733 h 4273458"/>
              <a:gd name="connsiteX1" fmla="*/ 706733 w 6102949"/>
              <a:gd name="connsiteY1" fmla="*/ 0 h 4273458"/>
              <a:gd name="connsiteX2" fmla="*/ 5389731 w 6102949"/>
              <a:gd name="connsiteY2" fmla="*/ 0 h 4273458"/>
              <a:gd name="connsiteX3" fmla="*/ 6096464 w 6102949"/>
              <a:gd name="connsiteY3" fmla="*/ 706733 h 4273458"/>
              <a:gd name="connsiteX4" fmla="*/ 6102949 w 6102949"/>
              <a:gd name="connsiteY4" fmla="*/ 2054979 h 4273458"/>
              <a:gd name="connsiteX5" fmla="*/ 3800880 w 6102949"/>
              <a:gd name="connsiteY5" fmla="*/ 2625525 h 4273458"/>
              <a:gd name="connsiteX6" fmla="*/ 2243645 w 6102949"/>
              <a:gd name="connsiteY6" fmla="*/ 4209871 h 4273458"/>
              <a:gd name="connsiteX7" fmla="*/ 706733 w 6102949"/>
              <a:gd name="connsiteY7" fmla="*/ 4240316 h 4273458"/>
              <a:gd name="connsiteX8" fmla="*/ 0 w 6102949"/>
              <a:gd name="connsiteY8" fmla="*/ 3533583 h 4273458"/>
              <a:gd name="connsiteX9" fmla="*/ 0 w 6102949"/>
              <a:gd name="connsiteY9" fmla="*/ 706733 h 4273458"/>
              <a:gd name="connsiteX0" fmla="*/ 0 w 6102949"/>
              <a:gd name="connsiteY0" fmla="*/ 706733 h 4281230"/>
              <a:gd name="connsiteX1" fmla="*/ 706733 w 6102949"/>
              <a:gd name="connsiteY1" fmla="*/ 0 h 4281230"/>
              <a:gd name="connsiteX2" fmla="*/ 5389731 w 6102949"/>
              <a:gd name="connsiteY2" fmla="*/ 0 h 4281230"/>
              <a:gd name="connsiteX3" fmla="*/ 6096464 w 6102949"/>
              <a:gd name="connsiteY3" fmla="*/ 706733 h 4281230"/>
              <a:gd name="connsiteX4" fmla="*/ 6102949 w 6102949"/>
              <a:gd name="connsiteY4" fmla="*/ 2054979 h 4281230"/>
              <a:gd name="connsiteX5" fmla="*/ 3800880 w 6102949"/>
              <a:gd name="connsiteY5" fmla="*/ 2625525 h 4281230"/>
              <a:gd name="connsiteX6" fmla="*/ 2243645 w 6102949"/>
              <a:gd name="connsiteY6" fmla="*/ 4242296 h 4281230"/>
              <a:gd name="connsiteX7" fmla="*/ 706733 w 6102949"/>
              <a:gd name="connsiteY7" fmla="*/ 4240316 h 4281230"/>
              <a:gd name="connsiteX8" fmla="*/ 0 w 6102949"/>
              <a:gd name="connsiteY8" fmla="*/ 3533583 h 4281230"/>
              <a:gd name="connsiteX9" fmla="*/ 0 w 6102949"/>
              <a:gd name="connsiteY9" fmla="*/ 706733 h 4281230"/>
              <a:gd name="connsiteX0" fmla="*/ 0 w 6102949"/>
              <a:gd name="connsiteY0" fmla="*/ 706733 h 4281230"/>
              <a:gd name="connsiteX1" fmla="*/ 706733 w 6102949"/>
              <a:gd name="connsiteY1" fmla="*/ 0 h 4281230"/>
              <a:gd name="connsiteX2" fmla="*/ 5389731 w 6102949"/>
              <a:gd name="connsiteY2" fmla="*/ 0 h 4281230"/>
              <a:gd name="connsiteX3" fmla="*/ 6096464 w 6102949"/>
              <a:gd name="connsiteY3" fmla="*/ 706733 h 4281230"/>
              <a:gd name="connsiteX4" fmla="*/ 6102949 w 6102949"/>
              <a:gd name="connsiteY4" fmla="*/ 2054979 h 4281230"/>
              <a:gd name="connsiteX5" fmla="*/ 3554446 w 6102949"/>
              <a:gd name="connsiteY5" fmla="*/ 2612554 h 4281230"/>
              <a:gd name="connsiteX6" fmla="*/ 2243645 w 6102949"/>
              <a:gd name="connsiteY6" fmla="*/ 4242296 h 4281230"/>
              <a:gd name="connsiteX7" fmla="*/ 706733 w 6102949"/>
              <a:gd name="connsiteY7" fmla="*/ 4240316 h 4281230"/>
              <a:gd name="connsiteX8" fmla="*/ 0 w 6102949"/>
              <a:gd name="connsiteY8" fmla="*/ 3533583 h 4281230"/>
              <a:gd name="connsiteX9" fmla="*/ 0 w 6102949"/>
              <a:gd name="connsiteY9" fmla="*/ 706733 h 4281230"/>
              <a:gd name="connsiteX0" fmla="*/ 0 w 6102949"/>
              <a:gd name="connsiteY0" fmla="*/ 706733 h 4281230"/>
              <a:gd name="connsiteX1" fmla="*/ 706733 w 6102949"/>
              <a:gd name="connsiteY1" fmla="*/ 0 h 4281230"/>
              <a:gd name="connsiteX2" fmla="*/ 5389731 w 6102949"/>
              <a:gd name="connsiteY2" fmla="*/ 0 h 4281230"/>
              <a:gd name="connsiteX3" fmla="*/ 6096464 w 6102949"/>
              <a:gd name="connsiteY3" fmla="*/ 706733 h 4281230"/>
              <a:gd name="connsiteX4" fmla="*/ 6102949 w 6102949"/>
              <a:gd name="connsiteY4" fmla="*/ 2054979 h 4281230"/>
              <a:gd name="connsiteX5" fmla="*/ 3554446 w 6102949"/>
              <a:gd name="connsiteY5" fmla="*/ 2612554 h 4281230"/>
              <a:gd name="connsiteX6" fmla="*/ 2243645 w 6102949"/>
              <a:gd name="connsiteY6" fmla="*/ 4242296 h 4281230"/>
              <a:gd name="connsiteX7" fmla="*/ 706733 w 6102949"/>
              <a:gd name="connsiteY7" fmla="*/ 4240316 h 4281230"/>
              <a:gd name="connsiteX8" fmla="*/ 0 w 6102949"/>
              <a:gd name="connsiteY8" fmla="*/ 3533583 h 4281230"/>
              <a:gd name="connsiteX9" fmla="*/ 0 w 6102949"/>
              <a:gd name="connsiteY9" fmla="*/ 706733 h 4281230"/>
              <a:gd name="connsiteX0" fmla="*/ 0 w 6102949"/>
              <a:gd name="connsiteY0" fmla="*/ 706733 h 4293350"/>
              <a:gd name="connsiteX1" fmla="*/ 706733 w 6102949"/>
              <a:gd name="connsiteY1" fmla="*/ 0 h 4293350"/>
              <a:gd name="connsiteX2" fmla="*/ 5389731 w 6102949"/>
              <a:gd name="connsiteY2" fmla="*/ 0 h 4293350"/>
              <a:gd name="connsiteX3" fmla="*/ 6096464 w 6102949"/>
              <a:gd name="connsiteY3" fmla="*/ 706733 h 4293350"/>
              <a:gd name="connsiteX4" fmla="*/ 6102949 w 6102949"/>
              <a:gd name="connsiteY4" fmla="*/ 2054979 h 4293350"/>
              <a:gd name="connsiteX5" fmla="*/ 3554446 w 6102949"/>
              <a:gd name="connsiteY5" fmla="*/ 2612554 h 4293350"/>
              <a:gd name="connsiteX6" fmla="*/ 2243645 w 6102949"/>
              <a:gd name="connsiteY6" fmla="*/ 4274721 h 4293350"/>
              <a:gd name="connsiteX7" fmla="*/ 706733 w 6102949"/>
              <a:gd name="connsiteY7" fmla="*/ 4240316 h 4293350"/>
              <a:gd name="connsiteX8" fmla="*/ 0 w 6102949"/>
              <a:gd name="connsiteY8" fmla="*/ 3533583 h 4293350"/>
              <a:gd name="connsiteX9" fmla="*/ 0 w 6102949"/>
              <a:gd name="connsiteY9" fmla="*/ 706733 h 4293350"/>
              <a:gd name="connsiteX0" fmla="*/ 0 w 6102949"/>
              <a:gd name="connsiteY0" fmla="*/ 706733 h 4264932"/>
              <a:gd name="connsiteX1" fmla="*/ 706733 w 6102949"/>
              <a:gd name="connsiteY1" fmla="*/ 0 h 4264932"/>
              <a:gd name="connsiteX2" fmla="*/ 5389731 w 6102949"/>
              <a:gd name="connsiteY2" fmla="*/ 0 h 4264932"/>
              <a:gd name="connsiteX3" fmla="*/ 6096464 w 6102949"/>
              <a:gd name="connsiteY3" fmla="*/ 706733 h 4264932"/>
              <a:gd name="connsiteX4" fmla="*/ 6102949 w 6102949"/>
              <a:gd name="connsiteY4" fmla="*/ 2054979 h 4264932"/>
              <a:gd name="connsiteX5" fmla="*/ 3554446 w 6102949"/>
              <a:gd name="connsiteY5" fmla="*/ 2612554 h 4264932"/>
              <a:gd name="connsiteX6" fmla="*/ 2704087 w 6102949"/>
              <a:gd name="connsiteY6" fmla="*/ 4151504 h 4264932"/>
              <a:gd name="connsiteX7" fmla="*/ 706733 w 6102949"/>
              <a:gd name="connsiteY7" fmla="*/ 4240316 h 4264932"/>
              <a:gd name="connsiteX8" fmla="*/ 0 w 6102949"/>
              <a:gd name="connsiteY8" fmla="*/ 3533583 h 4264932"/>
              <a:gd name="connsiteX9" fmla="*/ 0 w 6102949"/>
              <a:gd name="connsiteY9" fmla="*/ 706733 h 4264932"/>
              <a:gd name="connsiteX0" fmla="*/ 0 w 6102949"/>
              <a:gd name="connsiteY0" fmla="*/ 706733 h 4240819"/>
              <a:gd name="connsiteX1" fmla="*/ 706733 w 6102949"/>
              <a:gd name="connsiteY1" fmla="*/ 0 h 4240819"/>
              <a:gd name="connsiteX2" fmla="*/ 5389731 w 6102949"/>
              <a:gd name="connsiteY2" fmla="*/ 0 h 4240819"/>
              <a:gd name="connsiteX3" fmla="*/ 6096464 w 6102949"/>
              <a:gd name="connsiteY3" fmla="*/ 706733 h 4240819"/>
              <a:gd name="connsiteX4" fmla="*/ 6102949 w 6102949"/>
              <a:gd name="connsiteY4" fmla="*/ 2054979 h 4240819"/>
              <a:gd name="connsiteX5" fmla="*/ 3554446 w 6102949"/>
              <a:gd name="connsiteY5" fmla="*/ 2612554 h 4240819"/>
              <a:gd name="connsiteX6" fmla="*/ 2704087 w 6102949"/>
              <a:gd name="connsiteY6" fmla="*/ 4151504 h 4240819"/>
              <a:gd name="connsiteX7" fmla="*/ 706733 w 6102949"/>
              <a:gd name="connsiteY7" fmla="*/ 4240316 h 4240819"/>
              <a:gd name="connsiteX8" fmla="*/ 0 w 6102949"/>
              <a:gd name="connsiteY8" fmla="*/ 3533583 h 4240819"/>
              <a:gd name="connsiteX9" fmla="*/ 0 w 6102949"/>
              <a:gd name="connsiteY9" fmla="*/ 706733 h 4240819"/>
              <a:gd name="connsiteX0" fmla="*/ 0 w 6102949"/>
              <a:gd name="connsiteY0" fmla="*/ 706733 h 4244932"/>
              <a:gd name="connsiteX1" fmla="*/ 706733 w 6102949"/>
              <a:gd name="connsiteY1" fmla="*/ 0 h 4244932"/>
              <a:gd name="connsiteX2" fmla="*/ 5389731 w 6102949"/>
              <a:gd name="connsiteY2" fmla="*/ 0 h 4244932"/>
              <a:gd name="connsiteX3" fmla="*/ 6096464 w 6102949"/>
              <a:gd name="connsiteY3" fmla="*/ 706733 h 4244932"/>
              <a:gd name="connsiteX4" fmla="*/ 6102949 w 6102949"/>
              <a:gd name="connsiteY4" fmla="*/ 2054979 h 4244932"/>
              <a:gd name="connsiteX5" fmla="*/ 3554446 w 6102949"/>
              <a:gd name="connsiteY5" fmla="*/ 2612554 h 4244932"/>
              <a:gd name="connsiteX6" fmla="*/ 2704087 w 6102949"/>
              <a:gd name="connsiteY6" fmla="*/ 4235810 h 4244932"/>
              <a:gd name="connsiteX7" fmla="*/ 706733 w 6102949"/>
              <a:gd name="connsiteY7" fmla="*/ 4240316 h 4244932"/>
              <a:gd name="connsiteX8" fmla="*/ 0 w 6102949"/>
              <a:gd name="connsiteY8" fmla="*/ 3533583 h 4244932"/>
              <a:gd name="connsiteX9" fmla="*/ 0 w 6102949"/>
              <a:gd name="connsiteY9" fmla="*/ 706733 h 4244932"/>
              <a:gd name="connsiteX0" fmla="*/ 0 w 6102949"/>
              <a:gd name="connsiteY0" fmla="*/ 706733 h 4244932"/>
              <a:gd name="connsiteX1" fmla="*/ 706733 w 6102949"/>
              <a:gd name="connsiteY1" fmla="*/ 0 h 4244932"/>
              <a:gd name="connsiteX2" fmla="*/ 5389731 w 6102949"/>
              <a:gd name="connsiteY2" fmla="*/ 0 h 4244932"/>
              <a:gd name="connsiteX3" fmla="*/ 6096464 w 6102949"/>
              <a:gd name="connsiteY3" fmla="*/ 706733 h 4244932"/>
              <a:gd name="connsiteX4" fmla="*/ 6102949 w 6102949"/>
              <a:gd name="connsiteY4" fmla="*/ 2054979 h 4244932"/>
              <a:gd name="connsiteX5" fmla="*/ 3554446 w 6102949"/>
              <a:gd name="connsiteY5" fmla="*/ 2612554 h 4244932"/>
              <a:gd name="connsiteX6" fmla="*/ 2704087 w 6102949"/>
              <a:gd name="connsiteY6" fmla="*/ 4235810 h 4244932"/>
              <a:gd name="connsiteX7" fmla="*/ 706733 w 6102949"/>
              <a:gd name="connsiteY7" fmla="*/ 4240316 h 4244932"/>
              <a:gd name="connsiteX8" fmla="*/ 0 w 6102949"/>
              <a:gd name="connsiteY8" fmla="*/ 3533583 h 4244932"/>
              <a:gd name="connsiteX9" fmla="*/ 0 w 6102949"/>
              <a:gd name="connsiteY9" fmla="*/ 706733 h 4244932"/>
              <a:gd name="connsiteX0" fmla="*/ 0 w 6102949"/>
              <a:gd name="connsiteY0" fmla="*/ 706733 h 4244932"/>
              <a:gd name="connsiteX1" fmla="*/ 706733 w 6102949"/>
              <a:gd name="connsiteY1" fmla="*/ 0 h 4244932"/>
              <a:gd name="connsiteX2" fmla="*/ 5389731 w 6102949"/>
              <a:gd name="connsiteY2" fmla="*/ 0 h 4244932"/>
              <a:gd name="connsiteX3" fmla="*/ 6096464 w 6102949"/>
              <a:gd name="connsiteY3" fmla="*/ 706733 h 4244932"/>
              <a:gd name="connsiteX4" fmla="*/ 6102949 w 6102949"/>
              <a:gd name="connsiteY4" fmla="*/ 2054979 h 4244932"/>
              <a:gd name="connsiteX5" fmla="*/ 3554446 w 6102949"/>
              <a:gd name="connsiteY5" fmla="*/ 2612554 h 4244932"/>
              <a:gd name="connsiteX6" fmla="*/ 3112649 w 6102949"/>
              <a:gd name="connsiteY6" fmla="*/ 3224135 h 4244932"/>
              <a:gd name="connsiteX7" fmla="*/ 2704087 w 6102949"/>
              <a:gd name="connsiteY7" fmla="*/ 4235810 h 4244932"/>
              <a:gd name="connsiteX8" fmla="*/ 706733 w 6102949"/>
              <a:gd name="connsiteY8" fmla="*/ 4240316 h 4244932"/>
              <a:gd name="connsiteX9" fmla="*/ 0 w 6102949"/>
              <a:gd name="connsiteY9" fmla="*/ 3533583 h 4244932"/>
              <a:gd name="connsiteX10" fmla="*/ 0 w 6102949"/>
              <a:gd name="connsiteY10" fmla="*/ 706733 h 4244932"/>
              <a:gd name="connsiteX0" fmla="*/ 0 w 6102949"/>
              <a:gd name="connsiteY0" fmla="*/ 706733 h 4244932"/>
              <a:gd name="connsiteX1" fmla="*/ 706733 w 6102949"/>
              <a:gd name="connsiteY1" fmla="*/ 0 h 4244932"/>
              <a:gd name="connsiteX2" fmla="*/ 5389731 w 6102949"/>
              <a:gd name="connsiteY2" fmla="*/ 0 h 4244932"/>
              <a:gd name="connsiteX3" fmla="*/ 6096464 w 6102949"/>
              <a:gd name="connsiteY3" fmla="*/ 706733 h 4244932"/>
              <a:gd name="connsiteX4" fmla="*/ 6102949 w 6102949"/>
              <a:gd name="connsiteY4" fmla="*/ 2054979 h 4244932"/>
              <a:gd name="connsiteX5" fmla="*/ 3554446 w 6102949"/>
              <a:gd name="connsiteY5" fmla="*/ 2612554 h 4244932"/>
              <a:gd name="connsiteX6" fmla="*/ 3112649 w 6102949"/>
              <a:gd name="connsiteY6" fmla="*/ 3224135 h 4244932"/>
              <a:gd name="connsiteX7" fmla="*/ 2704087 w 6102949"/>
              <a:gd name="connsiteY7" fmla="*/ 4235810 h 4244932"/>
              <a:gd name="connsiteX8" fmla="*/ 706733 w 6102949"/>
              <a:gd name="connsiteY8" fmla="*/ 4240316 h 4244932"/>
              <a:gd name="connsiteX9" fmla="*/ 0 w 6102949"/>
              <a:gd name="connsiteY9" fmla="*/ 3533583 h 4244932"/>
              <a:gd name="connsiteX10" fmla="*/ 0 w 6102949"/>
              <a:gd name="connsiteY10" fmla="*/ 706733 h 4244932"/>
              <a:gd name="connsiteX0" fmla="*/ 0 w 6102949"/>
              <a:gd name="connsiteY0" fmla="*/ 706733 h 4244932"/>
              <a:gd name="connsiteX1" fmla="*/ 706733 w 6102949"/>
              <a:gd name="connsiteY1" fmla="*/ 0 h 4244932"/>
              <a:gd name="connsiteX2" fmla="*/ 5389731 w 6102949"/>
              <a:gd name="connsiteY2" fmla="*/ 0 h 4244932"/>
              <a:gd name="connsiteX3" fmla="*/ 6096464 w 6102949"/>
              <a:gd name="connsiteY3" fmla="*/ 706733 h 4244932"/>
              <a:gd name="connsiteX4" fmla="*/ 6102949 w 6102949"/>
              <a:gd name="connsiteY4" fmla="*/ 2054979 h 4244932"/>
              <a:gd name="connsiteX5" fmla="*/ 3554446 w 6102949"/>
              <a:gd name="connsiteY5" fmla="*/ 2612554 h 4244932"/>
              <a:gd name="connsiteX6" fmla="*/ 3112649 w 6102949"/>
              <a:gd name="connsiteY6" fmla="*/ 3224135 h 4244932"/>
              <a:gd name="connsiteX7" fmla="*/ 2704087 w 6102949"/>
              <a:gd name="connsiteY7" fmla="*/ 4235810 h 4244932"/>
              <a:gd name="connsiteX8" fmla="*/ 706733 w 6102949"/>
              <a:gd name="connsiteY8" fmla="*/ 4240316 h 4244932"/>
              <a:gd name="connsiteX9" fmla="*/ 0 w 6102949"/>
              <a:gd name="connsiteY9" fmla="*/ 3533583 h 4244932"/>
              <a:gd name="connsiteX10" fmla="*/ 0 w 6102949"/>
              <a:gd name="connsiteY10" fmla="*/ 706733 h 4244932"/>
              <a:gd name="connsiteX0" fmla="*/ 0 w 6102949"/>
              <a:gd name="connsiteY0" fmla="*/ 706733 h 4244932"/>
              <a:gd name="connsiteX1" fmla="*/ 706733 w 6102949"/>
              <a:gd name="connsiteY1" fmla="*/ 0 h 4244932"/>
              <a:gd name="connsiteX2" fmla="*/ 5389731 w 6102949"/>
              <a:gd name="connsiteY2" fmla="*/ 0 h 4244932"/>
              <a:gd name="connsiteX3" fmla="*/ 6096464 w 6102949"/>
              <a:gd name="connsiteY3" fmla="*/ 706733 h 4244932"/>
              <a:gd name="connsiteX4" fmla="*/ 6102949 w 6102949"/>
              <a:gd name="connsiteY4" fmla="*/ 2054979 h 4244932"/>
              <a:gd name="connsiteX5" fmla="*/ 3554446 w 6102949"/>
              <a:gd name="connsiteY5" fmla="*/ 2612554 h 4244932"/>
              <a:gd name="connsiteX6" fmla="*/ 3112649 w 6102949"/>
              <a:gd name="connsiteY6" fmla="*/ 3224135 h 4244932"/>
              <a:gd name="connsiteX7" fmla="*/ 2704087 w 6102949"/>
              <a:gd name="connsiteY7" fmla="*/ 4235810 h 4244932"/>
              <a:gd name="connsiteX8" fmla="*/ 706733 w 6102949"/>
              <a:gd name="connsiteY8" fmla="*/ 4240316 h 4244932"/>
              <a:gd name="connsiteX9" fmla="*/ 0 w 6102949"/>
              <a:gd name="connsiteY9" fmla="*/ 3533583 h 4244932"/>
              <a:gd name="connsiteX10" fmla="*/ 0 w 6102949"/>
              <a:gd name="connsiteY10" fmla="*/ 706733 h 4244932"/>
              <a:gd name="connsiteX0" fmla="*/ 0 w 6102949"/>
              <a:gd name="connsiteY0" fmla="*/ 706733 h 4244932"/>
              <a:gd name="connsiteX1" fmla="*/ 706733 w 6102949"/>
              <a:gd name="connsiteY1" fmla="*/ 0 h 4244932"/>
              <a:gd name="connsiteX2" fmla="*/ 5389731 w 6102949"/>
              <a:gd name="connsiteY2" fmla="*/ 0 h 4244932"/>
              <a:gd name="connsiteX3" fmla="*/ 6096464 w 6102949"/>
              <a:gd name="connsiteY3" fmla="*/ 706733 h 4244932"/>
              <a:gd name="connsiteX4" fmla="*/ 6102949 w 6102949"/>
              <a:gd name="connsiteY4" fmla="*/ 2054979 h 4244932"/>
              <a:gd name="connsiteX5" fmla="*/ 3554446 w 6102949"/>
              <a:gd name="connsiteY5" fmla="*/ 2612554 h 4244932"/>
              <a:gd name="connsiteX6" fmla="*/ 3151560 w 6102949"/>
              <a:gd name="connsiteY6" fmla="*/ 3301956 h 4244932"/>
              <a:gd name="connsiteX7" fmla="*/ 2704087 w 6102949"/>
              <a:gd name="connsiteY7" fmla="*/ 4235810 h 4244932"/>
              <a:gd name="connsiteX8" fmla="*/ 706733 w 6102949"/>
              <a:gd name="connsiteY8" fmla="*/ 4240316 h 4244932"/>
              <a:gd name="connsiteX9" fmla="*/ 0 w 6102949"/>
              <a:gd name="connsiteY9" fmla="*/ 3533583 h 4244932"/>
              <a:gd name="connsiteX10" fmla="*/ 0 w 6102949"/>
              <a:gd name="connsiteY10" fmla="*/ 706733 h 4244932"/>
              <a:gd name="connsiteX0" fmla="*/ 0 w 6102949"/>
              <a:gd name="connsiteY0" fmla="*/ 706733 h 4244932"/>
              <a:gd name="connsiteX1" fmla="*/ 706733 w 6102949"/>
              <a:gd name="connsiteY1" fmla="*/ 0 h 4244932"/>
              <a:gd name="connsiteX2" fmla="*/ 5389731 w 6102949"/>
              <a:gd name="connsiteY2" fmla="*/ 0 h 4244932"/>
              <a:gd name="connsiteX3" fmla="*/ 6096464 w 6102949"/>
              <a:gd name="connsiteY3" fmla="*/ 706733 h 4244932"/>
              <a:gd name="connsiteX4" fmla="*/ 6102949 w 6102949"/>
              <a:gd name="connsiteY4" fmla="*/ 2054979 h 4244932"/>
              <a:gd name="connsiteX5" fmla="*/ 3554446 w 6102949"/>
              <a:gd name="connsiteY5" fmla="*/ 2612554 h 4244932"/>
              <a:gd name="connsiteX6" fmla="*/ 3151560 w 6102949"/>
              <a:gd name="connsiteY6" fmla="*/ 3301956 h 4244932"/>
              <a:gd name="connsiteX7" fmla="*/ 2704087 w 6102949"/>
              <a:gd name="connsiteY7" fmla="*/ 4235810 h 4244932"/>
              <a:gd name="connsiteX8" fmla="*/ 706733 w 6102949"/>
              <a:gd name="connsiteY8" fmla="*/ 4240316 h 4244932"/>
              <a:gd name="connsiteX9" fmla="*/ 0 w 6102949"/>
              <a:gd name="connsiteY9" fmla="*/ 3533583 h 4244932"/>
              <a:gd name="connsiteX10" fmla="*/ 0 w 6102949"/>
              <a:gd name="connsiteY10" fmla="*/ 706733 h 4244932"/>
              <a:gd name="connsiteX0" fmla="*/ 0 w 6102949"/>
              <a:gd name="connsiteY0" fmla="*/ 706733 h 4244932"/>
              <a:gd name="connsiteX1" fmla="*/ 706733 w 6102949"/>
              <a:gd name="connsiteY1" fmla="*/ 0 h 4244932"/>
              <a:gd name="connsiteX2" fmla="*/ 5389731 w 6102949"/>
              <a:gd name="connsiteY2" fmla="*/ 0 h 4244932"/>
              <a:gd name="connsiteX3" fmla="*/ 6096464 w 6102949"/>
              <a:gd name="connsiteY3" fmla="*/ 706733 h 4244932"/>
              <a:gd name="connsiteX4" fmla="*/ 6102949 w 6102949"/>
              <a:gd name="connsiteY4" fmla="*/ 2054979 h 4244932"/>
              <a:gd name="connsiteX5" fmla="*/ 3554446 w 6102949"/>
              <a:gd name="connsiteY5" fmla="*/ 2612554 h 4244932"/>
              <a:gd name="connsiteX6" fmla="*/ 3151560 w 6102949"/>
              <a:gd name="connsiteY6" fmla="*/ 3301956 h 4244932"/>
              <a:gd name="connsiteX7" fmla="*/ 2704087 w 6102949"/>
              <a:gd name="connsiteY7" fmla="*/ 4235810 h 4244932"/>
              <a:gd name="connsiteX8" fmla="*/ 706733 w 6102949"/>
              <a:gd name="connsiteY8" fmla="*/ 4240316 h 4244932"/>
              <a:gd name="connsiteX9" fmla="*/ 0 w 6102949"/>
              <a:gd name="connsiteY9" fmla="*/ 3533583 h 4244932"/>
              <a:gd name="connsiteX10" fmla="*/ 0 w 6102949"/>
              <a:gd name="connsiteY10" fmla="*/ 706733 h 4244932"/>
              <a:gd name="connsiteX0" fmla="*/ 0 w 6102949"/>
              <a:gd name="connsiteY0" fmla="*/ 706733 h 4244932"/>
              <a:gd name="connsiteX1" fmla="*/ 706733 w 6102949"/>
              <a:gd name="connsiteY1" fmla="*/ 0 h 4244932"/>
              <a:gd name="connsiteX2" fmla="*/ 5389731 w 6102949"/>
              <a:gd name="connsiteY2" fmla="*/ 0 h 4244932"/>
              <a:gd name="connsiteX3" fmla="*/ 6096464 w 6102949"/>
              <a:gd name="connsiteY3" fmla="*/ 706733 h 4244932"/>
              <a:gd name="connsiteX4" fmla="*/ 6102949 w 6102949"/>
              <a:gd name="connsiteY4" fmla="*/ 2054979 h 4244932"/>
              <a:gd name="connsiteX5" fmla="*/ 3885186 w 6102949"/>
              <a:gd name="connsiteY5" fmla="*/ 2606069 h 4244932"/>
              <a:gd name="connsiteX6" fmla="*/ 3151560 w 6102949"/>
              <a:gd name="connsiteY6" fmla="*/ 3301956 h 4244932"/>
              <a:gd name="connsiteX7" fmla="*/ 2704087 w 6102949"/>
              <a:gd name="connsiteY7" fmla="*/ 4235810 h 4244932"/>
              <a:gd name="connsiteX8" fmla="*/ 706733 w 6102949"/>
              <a:gd name="connsiteY8" fmla="*/ 4240316 h 4244932"/>
              <a:gd name="connsiteX9" fmla="*/ 0 w 6102949"/>
              <a:gd name="connsiteY9" fmla="*/ 3533583 h 4244932"/>
              <a:gd name="connsiteX10" fmla="*/ 0 w 6102949"/>
              <a:gd name="connsiteY10" fmla="*/ 706733 h 4244932"/>
              <a:gd name="connsiteX0" fmla="*/ 0 w 6102949"/>
              <a:gd name="connsiteY0" fmla="*/ 706733 h 4244932"/>
              <a:gd name="connsiteX1" fmla="*/ 706733 w 6102949"/>
              <a:gd name="connsiteY1" fmla="*/ 0 h 4244932"/>
              <a:gd name="connsiteX2" fmla="*/ 5389731 w 6102949"/>
              <a:gd name="connsiteY2" fmla="*/ 0 h 4244932"/>
              <a:gd name="connsiteX3" fmla="*/ 6096464 w 6102949"/>
              <a:gd name="connsiteY3" fmla="*/ 706733 h 4244932"/>
              <a:gd name="connsiteX4" fmla="*/ 6102949 w 6102949"/>
              <a:gd name="connsiteY4" fmla="*/ 2054979 h 4244932"/>
              <a:gd name="connsiteX5" fmla="*/ 3885186 w 6102949"/>
              <a:gd name="connsiteY5" fmla="*/ 2606069 h 4244932"/>
              <a:gd name="connsiteX6" fmla="*/ 3151560 w 6102949"/>
              <a:gd name="connsiteY6" fmla="*/ 3301956 h 4244932"/>
              <a:gd name="connsiteX7" fmla="*/ 2704087 w 6102949"/>
              <a:gd name="connsiteY7" fmla="*/ 4235810 h 4244932"/>
              <a:gd name="connsiteX8" fmla="*/ 706733 w 6102949"/>
              <a:gd name="connsiteY8" fmla="*/ 4240316 h 4244932"/>
              <a:gd name="connsiteX9" fmla="*/ 0 w 6102949"/>
              <a:gd name="connsiteY9" fmla="*/ 3533583 h 4244932"/>
              <a:gd name="connsiteX10" fmla="*/ 0 w 6102949"/>
              <a:gd name="connsiteY10" fmla="*/ 706733 h 4244932"/>
              <a:gd name="connsiteX0" fmla="*/ 0 w 6102949"/>
              <a:gd name="connsiteY0" fmla="*/ 706733 h 4248081"/>
              <a:gd name="connsiteX1" fmla="*/ 706733 w 6102949"/>
              <a:gd name="connsiteY1" fmla="*/ 0 h 4248081"/>
              <a:gd name="connsiteX2" fmla="*/ 5389731 w 6102949"/>
              <a:gd name="connsiteY2" fmla="*/ 0 h 4248081"/>
              <a:gd name="connsiteX3" fmla="*/ 6096464 w 6102949"/>
              <a:gd name="connsiteY3" fmla="*/ 706733 h 4248081"/>
              <a:gd name="connsiteX4" fmla="*/ 6102949 w 6102949"/>
              <a:gd name="connsiteY4" fmla="*/ 2054979 h 4248081"/>
              <a:gd name="connsiteX5" fmla="*/ 3885186 w 6102949"/>
              <a:gd name="connsiteY5" fmla="*/ 2606069 h 4248081"/>
              <a:gd name="connsiteX6" fmla="*/ 3151560 w 6102949"/>
              <a:gd name="connsiteY6" fmla="*/ 3301956 h 4248081"/>
              <a:gd name="connsiteX7" fmla="*/ 2243644 w 6102949"/>
              <a:gd name="connsiteY7" fmla="*/ 4242296 h 4248081"/>
              <a:gd name="connsiteX8" fmla="*/ 706733 w 6102949"/>
              <a:gd name="connsiteY8" fmla="*/ 4240316 h 4248081"/>
              <a:gd name="connsiteX9" fmla="*/ 0 w 6102949"/>
              <a:gd name="connsiteY9" fmla="*/ 3533583 h 4248081"/>
              <a:gd name="connsiteX10" fmla="*/ 0 w 6102949"/>
              <a:gd name="connsiteY10" fmla="*/ 706733 h 4248081"/>
              <a:gd name="connsiteX0" fmla="*/ 0 w 6102949"/>
              <a:gd name="connsiteY0" fmla="*/ 706733 h 4248081"/>
              <a:gd name="connsiteX1" fmla="*/ 706733 w 6102949"/>
              <a:gd name="connsiteY1" fmla="*/ 0 h 4248081"/>
              <a:gd name="connsiteX2" fmla="*/ 5389731 w 6102949"/>
              <a:gd name="connsiteY2" fmla="*/ 0 h 4248081"/>
              <a:gd name="connsiteX3" fmla="*/ 6096464 w 6102949"/>
              <a:gd name="connsiteY3" fmla="*/ 706733 h 4248081"/>
              <a:gd name="connsiteX4" fmla="*/ 6102949 w 6102949"/>
              <a:gd name="connsiteY4" fmla="*/ 2054979 h 4248081"/>
              <a:gd name="connsiteX5" fmla="*/ 3885186 w 6102949"/>
              <a:gd name="connsiteY5" fmla="*/ 2606069 h 4248081"/>
              <a:gd name="connsiteX6" fmla="*/ 3151560 w 6102949"/>
              <a:gd name="connsiteY6" fmla="*/ 3301956 h 4248081"/>
              <a:gd name="connsiteX7" fmla="*/ 2243644 w 6102949"/>
              <a:gd name="connsiteY7" fmla="*/ 4242296 h 4248081"/>
              <a:gd name="connsiteX8" fmla="*/ 706733 w 6102949"/>
              <a:gd name="connsiteY8" fmla="*/ 4240316 h 4248081"/>
              <a:gd name="connsiteX9" fmla="*/ 0 w 6102949"/>
              <a:gd name="connsiteY9" fmla="*/ 3533583 h 4248081"/>
              <a:gd name="connsiteX10" fmla="*/ 0 w 6102949"/>
              <a:gd name="connsiteY10" fmla="*/ 706733 h 4248081"/>
              <a:gd name="connsiteX0" fmla="*/ 0 w 6102949"/>
              <a:gd name="connsiteY0" fmla="*/ 706733 h 4248081"/>
              <a:gd name="connsiteX1" fmla="*/ 706733 w 6102949"/>
              <a:gd name="connsiteY1" fmla="*/ 0 h 4248081"/>
              <a:gd name="connsiteX2" fmla="*/ 5389731 w 6102949"/>
              <a:gd name="connsiteY2" fmla="*/ 0 h 4248081"/>
              <a:gd name="connsiteX3" fmla="*/ 6096464 w 6102949"/>
              <a:gd name="connsiteY3" fmla="*/ 706733 h 4248081"/>
              <a:gd name="connsiteX4" fmla="*/ 6102949 w 6102949"/>
              <a:gd name="connsiteY4" fmla="*/ 2054979 h 4248081"/>
              <a:gd name="connsiteX5" fmla="*/ 3885186 w 6102949"/>
              <a:gd name="connsiteY5" fmla="*/ 2606069 h 4248081"/>
              <a:gd name="connsiteX6" fmla="*/ 3151560 w 6102949"/>
              <a:gd name="connsiteY6" fmla="*/ 3301956 h 4248081"/>
              <a:gd name="connsiteX7" fmla="*/ 2055576 w 6102949"/>
              <a:gd name="connsiteY7" fmla="*/ 4242296 h 4248081"/>
              <a:gd name="connsiteX8" fmla="*/ 706733 w 6102949"/>
              <a:gd name="connsiteY8" fmla="*/ 4240316 h 4248081"/>
              <a:gd name="connsiteX9" fmla="*/ 0 w 6102949"/>
              <a:gd name="connsiteY9" fmla="*/ 3533583 h 4248081"/>
              <a:gd name="connsiteX10" fmla="*/ 0 w 6102949"/>
              <a:gd name="connsiteY10" fmla="*/ 706733 h 4248081"/>
              <a:gd name="connsiteX0" fmla="*/ 0 w 6102949"/>
              <a:gd name="connsiteY0" fmla="*/ 706733 h 4248081"/>
              <a:gd name="connsiteX1" fmla="*/ 706733 w 6102949"/>
              <a:gd name="connsiteY1" fmla="*/ 0 h 4248081"/>
              <a:gd name="connsiteX2" fmla="*/ 5389731 w 6102949"/>
              <a:gd name="connsiteY2" fmla="*/ 0 h 4248081"/>
              <a:gd name="connsiteX3" fmla="*/ 6096464 w 6102949"/>
              <a:gd name="connsiteY3" fmla="*/ 706733 h 4248081"/>
              <a:gd name="connsiteX4" fmla="*/ 6102949 w 6102949"/>
              <a:gd name="connsiteY4" fmla="*/ 2054979 h 4248081"/>
              <a:gd name="connsiteX5" fmla="*/ 3885186 w 6102949"/>
              <a:gd name="connsiteY5" fmla="*/ 2606069 h 4248081"/>
              <a:gd name="connsiteX6" fmla="*/ 3151560 w 6102949"/>
              <a:gd name="connsiteY6" fmla="*/ 3301956 h 4248081"/>
              <a:gd name="connsiteX7" fmla="*/ 2055576 w 6102949"/>
              <a:gd name="connsiteY7" fmla="*/ 4242296 h 4248081"/>
              <a:gd name="connsiteX8" fmla="*/ 706733 w 6102949"/>
              <a:gd name="connsiteY8" fmla="*/ 4240316 h 4248081"/>
              <a:gd name="connsiteX9" fmla="*/ 0 w 6102949"/>
              <a:gd name="connsiteY9" fmla="*/ 3533583 h 4248081"/>
              <a:gd name="connsiteX10" fmla="*/ 0 w 6102949"/>
              <a:gd name="connsiteY10" fmla="*/ 706733 h 4248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102949" h="4248081">
                <a:moveTo>
                  <a:pt x="0" y="706733"/>
                </a:moveTo>
                <a:cubicBezTo>
                  <a:pt x="0" y="316415"/>
                  <a:pt x="316415" y="0"/>
                  <a:pt x="706733" y="0"/>
                </a:cubicBezTo>
                <a:lnTo>
                  <a:pt x="5389731" y="0"/>
                </a:lnTo>
                <a:cubicBezTo>
                  <a:pt x="5780049" y="0"/>
                  <a:pt x="6096464" y="316415"/>
                  <a:pt x="6096464" y="706733"/>
                </a:cubicBezTo>
                <a:cubicBezTo>
                  <a:pt x="6098626" y="1156148"/>
                  <a:pt x="6100787" y="1605564"/>
                  <a:pt x="6102949" y="2054979"/>
                </a:cubicBezTo>
                <a:cubicBezTo>
                  <a:pt x="6077009" y="2451782"/>
                  <a:pt x="5903265" y="2573643"/>
                  <a:pt x="3885186" y="2606069"/>
                </a:cubicBezTo>
                <a:cubicBezTo>
                  <a:pt x="3128480" y="2636639"/>
                  <a:pt x="3150615" y="3044383"/>
                  <a:pt x="3151560" y="3301956"/>
                </a:cubicBezTo>
                <a:cubicBezTo>
                  <a:pt x="3139535" y="3857843"/>
                  <a:pt x="2548434" y="4232898"/>
                  <a:pt x="2055576" y="4242296"/>
                </a:cubicBezTo>
                <a:cubicBezTo>
                  <a:pt x="1286966" y="4252024"/>
                  <a:pt x="1068785" y="4248188"/>
                  <a:pt x="706733" y="4240316"/>
                </a:cubicBezTo>
                <a:cubicBezTo>
                  <a:pt x="316415" y="4240316"/>
                  <a:pt x="0" y="3923901"/>
                  <a:pt x="0" y="3533583"/>
                </a:cubicBezTo>
                <a:lnTo>
                  <a:pt x="0" y="70673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Speech Bubble: Rectangle 49">
            <a:extLst>
              <a:ext uri="{FF2B5EF4-FFF2-40B4-BE49-F238E27FC236}">
                <a16:creationId xmlns:a16="http://schemas.microsoft.com/office/drawing/2014/main" id="{492CBFD0-88FF-47D0-AEE4-C41617E326E7}"/>
              </a:ext>
            </a:extLst>
          </p:cNvPr>
          <p:cNvSpPr/>
          <p:nvPr/>
        </p:nvSpPr>
        <p:spPr>
          <a:xfrm>
            <a:off x="10552304" y="4668235"/>
            <a:ext cx="1590775" cy="574886"/>
          </a:xfrm>
          <a:prstGeom prst="wedgeRectCallout">
            <a:avLst>
              <a:gd name="adj1" fmla="val -37006"/>
              <a:gd name="adj2" fmla="val -77754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Involuntary</a:t>
            </a:r>
            <a:endParaRPr kumimoji="0" lang="en-US" sz="28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Speech Bubble: Rectangle 50">
            <a:extLst>
              <a:ext uri="{FF2B5EF4-FFF2-40B4-BE49-F238E27FC236}">
                <a16:creationId xmlns:a16="http://schemas.microsoft.com/office/drawing/2014/main" id="{14C6F4B7-4FBB-475C-9E92-99925ECB463E}"/>
              </a:ext>
            </a:extLst>
          </p:cNvPr>
          <p:cNvSpPr/>
          <p:nvPr/>
        </p:nvSpPr>
        <p:spPr>
          <a:xfrm>
            <a:off x="78718" y="327747"/>
            <a:ext cx="1307290" cy="574886"/>
          </a:xfrm>
          <a:prstGeom prst="wedgeRectCallout">
            <a:avLst>
              <a:gd name="adj1" fmla="val 55094"/>
              <a:gd name="adj2" fmla="val 18793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i="1" dirty="0">
                <a:solidFill>
                  <a:prstClr val="black"/>
                </a:solidFill>
                <a:latin typeface="Calibri" panose="020F0502020204030204"/>
              </a:rPr>
              <a:t>Voluntary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5C76B5B-4A0D-4D0E-A995-4A81A5F637AA}"/>
              </a:ext>
            </a:extLst>
          </p:cNvPr>
          <p:cNvSpPr/>
          <p:nvPr/>
        </p:nvSpPr>
        <p:spPr>
          <a:xfrm>
            <a:off x="2139983" y="4112406"/>
            <a:ext cx="6722238" cy="2243912"/>
          </a:xfrm>
          <a:custGeom>
            <a:avLst/>
            <a:gdLst>
              <a:gd name="connsiteX0" fmla="*/ 0 w 6722180"/>
              <a:gd name="connsiteY0" fmla="*/ 373778 h 2242622"/>
              <a:gd name="connsiteX1" fmla="*/ 373778 w 6722180"/>
              <a:gd name="connsiteY1" fmla="*/ 0 h 2242622"/>
              <a:gd name="connsiteX2" fmla="*/ 6348402 w 6722180"/>
              <a:gd name="connsiteY2" fmla="*/ 0 h 2242622"/>
              <a:gd name="connsiteX3" fmla="*/ 6722180 w 6722180"/>
              <a:gd name="connsiteY3" fmla="*/ 373778 h 2242622"/>
              <a:gd name="connsiteX4" fmla="*/ 6722180 w 6722180"/>
              <a:gd name="connsiteY4" fmla="*/ 1868844 h 2242622"/>
              <a:gd name="connsiteX5" fmla="*/ 6348402 w 6722180"/>
              <a:gd name="connsiteY5" fmla="*/ 2242622 h 2242622"/>
              <a:gd name="connsiteX6" fmla="*/ 373778 w 6722180"/>
              <a:gd name="connsiteY6" fmla="*/ 2242622 h 2242622"/>
              <a:gd name="connsiteX7" fmla="*/ 0 w 6722180"/>
              <a:gd name="connsiteY7" fmla="*/ 1868844 h 2242622"/>
              <a:gd name="connsiteX8" fmla="*/ 0 w 6722180"/>
              <a:gd name="connsiteY8" fmla="*/ 373778 h 2242622"/>
              <a:gd name="connsiteX0" fmla="*/ 0 w 6722180"/>
              <a:gd name="connsiteY0" fmla="*/ 375068 h 2243912"/>
              <a:gd name="connsiteX1" fmla="*/ 373778 w 6722180"/>
              <a:gd name="connsiteY1" fmla="*/ 1290 h 2243912"/>
              <a:gd name="connsiteX2" fmla="*/ 4916696 w 6722180"/>
              <a:gd name="connsiteY2" fmla="*/ 0 h 2243912"/>
              <a:gd name="connsiteX3" fmla="*/ 6348402 w 6722180"/>
              <a:gd name="connsiteY3" fmla="*/ 1290 h 2243912"/>
              <a:gd name="connsiteX4" fmla="*/ 6722180 w 6722180"/>
              <a:gd name="connsiteY4" fmla="*/ 375068 h 2243912"/>
              <a:gd name="connsiteX5" fmla="*/ 6722180 w 6722180"/>
              <a:gd name="connsiteY5" fmla="*/ 1870134 h 2243912"/>
              <a:gd name="connsiteX6" fmla="*/ 6348402 w 6722180"/>
              <a:gd name="connsiteY6" fmla="*/ 2243912 h 2243912"/>
              <a:gd name="connsiteX7" fmla="*/ 373778 w 6722180"/>
              <a:gd name="connsiteY7" fmla="*/ 2243912 h 2243912"/>
              <a:gd name="connsiteX8" fmla="*/ 0 w 6722180"/>
              <a:gd name="connsiteY8" fmla="*/ 1870134 h 2243912"/>
              <a:gd name="connsiteX9" fmla="*/ 0 w 6722180"/>
              <a:gd name="connsiteY9" fmla="*/ 375068 h 2243912"/>
              <a:gd name="connsiteX0" fmla="*/ 0 w 6722180"/>
              <a:gd name="connsiteY0" fmla="*/ 375068 h 2243912"/>
              <a:gd name="connsiteX1" fmla="*/ 373778 w 6722180"/>
              <a:gd name="connsiteY1" fmla="*/ 1290 h 2243912"/>
              <a:gd name="connsiteX2" fmla="*/ 4916696 w 6722180"/>
              <a:gd name="connsiteY2" fmla="*/ 0 h 2243912"/>
              <a:gd name="connsiteX3" fmla="*/ 6348402 w 6722180"/>
              <a:gd name="connsiteY3" fmla="*/ 1290 h 2243912"/>
              <a:gd name="connsiteX4" fmla="*/ 6166837 w 6722180"/>
              <a:gd name="connsiteY4" fmla="*/ 1342130 h 2243912"/>
              <a:gd name="connsiteX5" fmla="*/ 6722180 w 6722180"/>
              <a:gd name="connsiteY5" fmla="*/ 1870134 h 2243912"/>
              <a:gd name="connsiteX6" fmla="*/ 6348402 w 6722180"/>
              <a:gd name="connsiteY6" fmla="*/ 2243912 h 2243912"/>
              <a:gd name="connsiteX7" fmla="*/ 373778 w 6722180"/>
              <a:gd name="connsiteY7" fmla="*/ 2243912 h 2243912"/>
              <a:gd name="connsiteX8" fmla="*/ 0 w 6722180"/>
              <a:gd name="connsiteY8" fmla="*/ 1870134 h 2243912"/>
              <a:gd name="connsiteX9" fmla="*/ 0 w 6722180"/>
              <a:gd name="connsiteY9" fmla="*/ 375068 h 2243912"/>
              <a:gd name="connsiteX0" fmla="*/ 0 w 6722180"/>
              <a:gd name="connsiteY0" fmla="*/ 375068 h 2243912"/>
              <a:gd name="connsiteX1" fmla="*/ 373778 w 6722180"/>
              <a:gd name="connsiteY1" fmla="*/ 1290 h 2243912"/>
              <a:gd name="connsiteX2" fmla="*/ 4916696 w 6722180"/>
              <a:gd name="connsiteY2" fmla="*/ 0 h 2243912"/>
              <a:gd name="connsiteX3" fmla="*/ 6348402 w 6722180"/>
              <a:gd name="connsiteY3" fmla="*/ 1290 h 2243912"/>
              <a:gd name="connsiteX4" fmla="*/ 6166837 w 6722180"/>
              <a:gd name="connsiteY4" fmla="*/ 1342130 h 2243912"/>
              <a:gd name="connsiteX5" fmla="*/ 6722180 w 6722180"/>
              <a:gd name="connsiteY5" fmla="*/ 1870134 h 2243912"/>
              <a:gd name="connsiteX6" fmla="*/ 6348402 w 6722180"/>
              <a:gd name="connsiteY6" fmla="*/ 2243912 h 2243912"/>
              <a:gd name="connsiteX7" fmla="*/ 373778 w 6722180"/>
              <a:gd name="connsiteY7" fmla="*/ 2243912 h 2243912"/>
              <a:gd name="connsiteX8" fmla="*/ 0 w 6722180"/>
              <a:gd name="connsiteY8" fmla="*/ 1870134 h 2243912"/>
              <a:gd name="connsiteX9" fmla="*/ 0 w 6722180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6348402 w 6722238"/>
              <a:gd name="connsiteY3" fmla="*/ 1290 h 2243912"/>
              <a:gd name="connsiteX4" fmla="*/ 6166837 w 6722238"/>
              <a:gd name="connsiteY4" fmla="*/ 1342130 h 2243912"/>
              <a:gd name="connsiteX5" fmla="*/ 6722180 w 6722238"/>
              <a:gd name="connsiteY5" fmla="*/ 1870134 h 2243912"/>
              <a:gd name="connsiteX6" fmla="*/ 6348402 w 6722238"/>
              <a:gd name="connsiteY6" fmla="*/ 2243912 h 2243912"/>
              <a:gd name="connsiteX7" fmla="*/ 373778 w 6722238"/>
              <a:gd name="connsiteY7" fmla="*/ 2243912 h 2243912"/>
              <a:gd name="connsiteX8" fmla="*/ 0 w 6722238"/>
              <a:gd name="connsiteY8" fmla="*/ 1870134 h 2243912"/>
              <a:gd name="connsiteX9" fmla="*/ 0 w 6722238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6348402 w 6722238"/>
              <a:gd name="connsiteY3" fmla="*/ 1290 h 2243912"/>
              <a:gd name="connsiteX4" fmla="*/ 6166837 w 6722238"/>
              <a:gd name="connsiteY4" fmla="*/ 1342130 h 2243912"/>
              <a:gd name="connsiteX5" fmla="*/ 6722180 w 6722238"/>
              <a:gd name="connsiteY5" fmla="*/ 1870134 h 2243912"/>
              <a:gd name="connsiteX6" fmla="*/ 6348402 w 6722238"/>
              <a:gd name="connsiteY6" fmla="*/ 2243912 h 2243912"/>
              <a:gd name="connsiteX7" fmla="*/ 373778 w 6722238"/>
              <a:gd name="connsiteY7" fmla="*/ 2243912 h 2243912"/>
              <a:gd name="connsiteX8" fmla="*/ 0 w 6722238"/>
              <a:gd name="connsiteY8" fmla="*/ 1870134 h 2243912"/>
              <a:gd name="connsiteX9" fmla="*/ 0 w 6722238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5477089 w 6722238"/>
              <a:gd name="connsiteY3" fmla="*/ 685893 h 2243912"/>
              <a:gd name="connsiteX4" fmla="*/ 6166837 w 6722238"/>
              <a:gd name="connsiteY4" fmla="*/ 1342130 h 2243912"/>
              <a:gd name="connsiteX5" fmla="*/ 6722180 w 6722238"/>
              <a:gd name="connsiteY5" fmla="*/ 1870134 h 2243912"/>
              <a:gd name="connsiteX6" fmla="*/ 6348402 w 6722238"/>
              <a:gd name="connsiteY6" fmla="*/ 2243912 h 2243912"/>
              <a:gd name="connsiteX7" fmla="*/ 373778 w 6722238"/>
              <a:gd name="connsiteY7" fmla="*/ 2243912 h 2243912"/>
              <a:gd name="connsiteX8" fmla="*/ 0 w 6722238"/>
              <a:gd name="connsiteY8" fmla="*/ 1870134 h 2243912"/>
              <a:gd name="connsiteX9" fmla="*/ 0 w 6722238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5477089 w 6722238"/>
              <a:gd name="connsiteY3" fmla="*/ 685893 h 2243912"/>
              <a:gd name="connsiteX4" fmla="*/ 6166837 w 6722238"/>
              <a:gd name="connsiteY4" fmla="*/ 1342130 h 2243912"/>
              <a:gd name="connsiteX5" fmla="*/ 6722180 w 6722238"/>
              <a:gd name="connsiteY5" fmla="*/ 1870134 h 2243912"/>
              <a:gd name="connsiteX6" fmla="*/ 6348402 w 6722238"/>
              <a:gd name="connsiteY6" fmla="*/ 2243912 h 2243912"/>
              <a:gd name="connsiteX7" fmla="*/ 373778 w 6722238"/>
              <a:gd name="connsiteY7" fmla="*/ 2243912 h 2243912"/>
              <a:gd name="connsiteX8" fmla="*/ 0 w 6722238"/>
              <a:gd name="connsiteY8" fmla="*/ 1870134 h 2243912"/>
              <a:gd name="connsiteX9" fmla="*/ 0 w 6722238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5247293 w 6722238"/>
              <a:gd name="connsiteY3" fmla="*/ 1150275 h 2243912"/>
              <a:gd name="connsiteX4" fmla="*/ 6166837 w 6722238"/>
              <a:gd name="connsiteY4" fmla="*/ 1342130 h 2243912"/>
              <a:gd name="connsiteX5" fmla="*/ 6722180 w 6722238"/>
              <a:gd name="connsiteY5" fmla="*/ 1870134 h 2243912"/>
              <a:gd name="connsiteX6" fmla="*/ 6348402 w 6722238"/>
              <a:gd name="connsiteY6" fmla="*/ 2243912 h 2243912"/>
              <a:gd name="connsiteX7" fmla="*/ 373778 w 6722238"/>
              <a:gd name="connsiteY7" fmla="*/ 2243912 h 2243912"/>
              <a:gd name="connsiteX8" fmla="*/ 0 w 6722238"/>
              <a:gd name="connsiteY8" fmla="*/ 1870134 h 2243912"/>
              <a:gd name="connsiteX9" fmla="*/ 0 w 6722238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5247293 w 6722238"/>
              <a:gd name="connsiteY3" fmla="*/ 1150275 h 2243912"/>
              <a:gd name="connsiteX4" fmla="*/ 6166837 w 6722238"/>
              <a:gd name="connsiteY4" fmla="*/ 1342130 h 2243912"/>
              <a:gd name="connsiteX5" fmla="*/ 6722180 w 6722238"/>
              <a:gd name="connsiteY5" fmla="*/ 1870134 h 2243912"/>
              <a:gd name="connsiteX6" fmla="*/ 6348402 w 6722238"/>
              <a:gd name="connsiteY6" fmla="*/ 2243912 h 2243912"/>
              <a:gd name="connsiteX7" fmla="*/ 373778 w 6722238"/>
              <a:gd name="connsiteY7" fmla="*/ 2243912 h 2243912"/>
              <a:gd name="connsiteX8" fmla="*/ 0 w 6722238"/>
              <a:gd name="connsiteY8" fmla="*/ 1870134 h 2243912"/>
              <a:gd name="connsiteX9" fmla="*/ 0 w 6722238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5247293 w 6722238"/>
              <a:gd name="connsiteY3" fmla="*/ 1150275 h 2243912"/>
              <a:gd name="connsiteX4" fmla="*/ 6166837 w 6722238"/>
              <a:gd name="connsiteY4" fmla="*/ 1342130 h 2243912"/>
              <a:gd name="connsiteX5" fmla="*/ 6722180 w 6722238"/>
              <a:gd name="connsiteY5" fmla="*/ 1870134 h 2243912"/>
              <a:gd name="connsiteX6" fmla="*/ 6348402 w 6722238"/>
              <a:gd name="connsiteY6" fmla="*/ 2243912 h 2243912"/>
              <a:gd name="connsiteX7" fmla="*/ 373778 w 6722238"/>
              <a:gd name="connsiteY7" fmla="*/ 2243912 h 2243912"/>
              <a:gd name="connsiteX8" fmla="*/ 0 w 6722238"/>
              <a:gd name="connsiteY8" fmla="*/ 1870134 h 2243912"/>
              <a:gd name="connsiteX9" fmla="*/ 0 w 6722238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5314317 w 6722238"/>
              <a:gd name="connsiteY3" fmla="*/ 1293898 h 2243912"/>
              <a:gd name="connsiteX4" fmla="*/ 6166837 w 6722238"/>
              <a:gd name="connsiteY4" fmla="*/ 1342130 h 2243912"/>
              <a:gd name="connsiteX5" fmla="*/ 6722180 w 6722238"/>
              <a:gd name="connsiteY5" fmla="*/ 1870134 h 2243912"/>
              <a:gd name="connsiteX6" fmla="*/ 6348402 w 6722238"/>
              <a:gd name="connsiteY6" fmla="*/ 2243912 h 2243912"/>
              <a:gd name="connsiteX7" fmla="*/ 373778 w 6722238"/>
              <a:gd name="connsiteY7" fmla="*/ 2243912 h 2243912"/>
              <a:gd name="connsiteX8" fmla="*/ 0 w 6722238"/>
              <a:gd name="connsiteY8" fmla="*/ 1870134 h 2243912"/>
              <a:gd name="connsiteX9" fmla="*/ 0 w 6722238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5314317 w 6722238"/>
              <a:gd name="connsiteY3" fmla="*/ 1293898 h 2243912"/>
              <a:gd name="connsiteX4" fmla="*/ 6166837 w 6722238"/>
              <a:gd name="connsiteY4" fmla="*/ 1342130 h 2243912"/>
              <a:gd name="connsiteX5" fmla="*/ 6722180 w 6722238"/>
              <a:gd name="connsiteY5" fmla="*/ 1870134 h 2243912"/>
              <a:gd name="connsiteX6" fmla="*/ 6348402 w 6722238"/>
              <a:gd name="connsiteY6" fmla="*/ 2243912 h 2243912"/>
              <a:gd name="connsiteX7" fmla="*/ 373778 w 6722238"/>
              <a:gd name="connsiteY7" fmla="*/ 2243912 h 2243912"/>
              <a:gd name="connsiteX8" fmla="*/ 0 w 6722238"/>
              <a:gd name="connsiteY8" fmla="*/ 1870134 h 2243912"/>
              <a:gd name="connsiteX9" fmla="*/ 0 w 6722238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5314317 w 6722238"/>
              <a:gd name="connsiteY3" fmla="*/ 1293898 h 2243912"/>
              <a:gd name="connsiteX4" fmla="*/ 6166837 w 6722238"/>
              <a:gd name="connsiteY4" fmla="*/ 1342130 h 2243912"/>
              <a:gd name="connsiteX5" fmla="*/ 6722180 w 6722238"/>
              <a:gd name="connsiteY5" fmla="*/ 1870134 h 2243912"/>
              <a:gd name="connsiteX6" fmla="*/ 6348402 w 6722238"/>
              <a:gd name="connsiteY6" fmla="*/ 2243912 h 2243912"/>
              <a:gd name="connsiteX7" fmla="*/ 373778 w 6722238"/>
              <a:gd name="connsiteY7" fmla="*/ 2243912 h 2243912"/>
              <a:gd name="connsiteX8" fmla="*/ 0 w 6722238"/>
              <a:gd name="connsiteY8" fmla="*/ 1870134 h 2243912"/>
              <a:gd name="connsiteX9" fmla="*/ 0 w 6722238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5615925 w 6722238"/>
              <a:gd name="connsiteY3" fmla="*/ 1317836 h 2243912"/>
              <a:gd name="connsiteX4" fmla="*/ 6166837 w 6722238"/>
              <a:gd name="connsiteY4" fmla="*/ 1342130 h 2243912"/>
              <a:gd name="connsiteX5" fmla="*/ 6722180 w 6722238"/>
              <a:gd name="connsiteY5" fmla="*/ 1870134 h 2243912"/>
              <a:gd name="connsiteX6" fmla="*/ 6348402 w 6722238"/>
              <a:gd name="connsiteY6" fmla="*/ 2243912 h 2243912"/>
              <a:gd name="connsiteX7" fmla="*/ 373778 w 6722238"/>
              <a:gd name="connsiteY7" fmla="*/ 2243912 h 2243912"/>
              <a:gd name="connsiteX8" fmla="*/ 0 w 6722238"/>
              <a:gd name="connsiteY8" fmla="*/ 1870134 h 2243912"/>
              <a:gd name="connsiteX9" fmla="*/ 0 w 6722238"/>
              <a:gd name="connsiteY9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6166837 w 6722238"/>
              <a:gd name="connsiteY3" fmla="*/ 1342130 h 2243912"/>
              <a:gd name="connsiteX4" fmla="*/ 6722180 w 6722238"/>
              <a:gd name="connsiteY4" fmla="*/ 1870134 h 2243912"/>
              <a:gd name="connsiteX5" fmla="*/ 6348402 w 6722238"/>
              <a:gd name="connsiteY5" fmla="*/ 2243912 h 2243912"/>
              <a:gd name="connsiteX6" fmla="*/ 373778 w 6722238"/>
              <a:gd name="connsiteY6" fmla="*/ 2243912 h 2243912"/>
              <a:gd name="connsiteX7" fmla="*/ 0 w 6722238"/>
              <a:gd name="connsiteY7" fmla="*/ 1870134 h 2243912"/>
              <a:gd name="connsiteX8" fmla="*/ 0 w 6722238"/>
              <a:gd name="connsiteY8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6166837 w 6722238"/>
              <a:gd name="connsiteY3" fmla="*/ 1342130 h 2243912"/>
              <a:gd name="connsiteX4" fmla="*/ 6722180 w 6722238"/>
              <a:gd name="connsiteY4" fmla="*/ 1870134 h 2243912"/>
              <a:gd name="connsiteX5" fmla="*/ 6348402 w 6722238"/>
              <a:gd name="connsiteY5" fmla="*/ 2243912 h 2243912"/>
              <a:gd name="connsiteX6" fmla="*/ 373778 w 6722238"/>
              <a:gd name="connsiteY6" fmla="*/ 2243912 h 2243912"/>
              <a:gd name="connsiteX7" fmla="*/ 0 w 6722238"/>
              <a:gd name="connsiteY7" fmla="*/ 1870134 h 2243912"/>
              <a:gd name="connsiteX8" fmla="*/ 0 w 6722238"/>
              <a:gd name="connsiteY8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6166837 w 6722238"/>
              <a:gd name="connsiteY3" fmla="*/ 1342130 h 2243912"/>
              <a:gd name="connsiteX4" fmla="*/ 6722180 w 6722238"/>
              <a:gd name="connsiteY4" fmla="*/ 1870134 h 2243912"/>
              <a:gd name="connsiteX5" fmla="*/ 6348402 w 6722238"/>
              <a:gd name="connsiteY5" fmla="*/ 2243912 h 2243912"/>
              <a:gd name="connsiteX6" fmla="*/ 373778 w 6722238"/>
              <a:gd name="connsiteY6" fmla="*/ 2243912 h 2243912"/>
              <a:gd name="connsiteX7" fmla="*/ 0 w 6722238"/>
              <a:gd name="connsiteY7" fmla="*/ 1870134 h 2243912"/>
              <a:gd name="connsiteX8" fmla="*/ 0 w 6722238"/>
              <a:gd name="connsiteY8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6166837 w 6722238"/>
              <a:gd name="connsiteY3" fmla="*/ 1342130 h 2243912"/>
              <a:gd name="connsiteX4" fmla="*/ 6722180 w 6722238"/>
              <a:gd name="connsiteY4" fmla="*/ 1870134 h 2243912"/>
              <a:gd name="connsiteX5" fmla="*/ 6348402 w 6722238"/>
              <a:gd name="connsiteY5" fmla="*/ 2243912 h 2243912"/>
              <a:gd name="connsiteX6" fmla="*/ 373778 w 6722238"/>
              <a:gd name="connsiteY6" fmla="*/ 2243912 h 2243912"/>
              <a:gd name="connsiteX7" fmla="*/ 0 w 6722238"/>
              <a:gd name="connsiteY7" fmla="*/ 1870134 h 2243912"/>
              <a:gd name="connsiteX8" fmla="*/ 0 w 6722238"/>
              <a:gd name="connsiteY8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6166837 w 6722238"/>
              <a:gd name="connsiteY3" fmla="*/ 1342130 h 2243912"/>
              <a:gd name="connsiteX4" fmla="*/ 6722180 w 6722238"/>
              <a:gd name="connsiteY4" fmla="*/ 1870134 h 2243912"/>
              <a:gd name="connsiteX5" fmla="*/ 6348402 w 6722238"/>
              <a:gd name="connsiteY5" fmla="*/ 2243912 h 2243912"/>
              <a:gd name="connsiteX6" fmla="*/ 373778 w 6722238"/>
              <a:gd name="connsiteY6" fmla="*/ 2243912 h 2243912"/>
              <a:gd name="connsiteX7" fmla="*/ 0 w 6722238"/>
              <a:gd name="connsiteY7" fmla="*/ 1870134 h 2243912"/>
              <a:gd name="connsiteX8" fmla="*/ 0 w 6722238"/>
              <a:gd name="connsiteY8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6166837 w 6722238"/>
              <a:gd name="connsiteY3" fmla="*/ 1342130 h 2243912"/>
              <a:gd name="connsiteX4" fmla="*/ 6722180 w 6722238"/>
              <a:gd name="connsiteY4" fmla="*/ 1870134 h 2243912"/>
              <a:gd name="connsiteX5" fmla="*/ 6348402 w 6722238"/>
              <a:gd name="connsiteY5" fmla="*/ 2243912 h 2243912"/>
              <a:gd name="connsiteX6" fmla="*/ 373778 w 6722238"/>
              <a:gd name="connsiteY6" fmla="*/ 2243912 h 2243912"/>
              <a:gd name="connsiteX7" fmla="*/ 0 w 6722238"/>
              <a:gd name="connsiteY7" fmla="*/ 1870134 h 2243912"/>
              <a:gd name="connsiteX8" fmla="*/ 0 w 6722238"/>
              <a:gd name="connsiteY8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6166837 w 6722238"/>
              <a:gd name="connsiteY3" fmla="*/ 1342130 h 2243912"/>
              <a:gd name="connsiteX4" fmla="*/ 6722180 w 6722238"/>
              <a:gd name="connsiteY4" fmla="*/ 1870134 h 2243912"/>
              <a:gd name="connsiteX5" fmla="*/ 6348402 w 6722238"/>
              <a:gd name="connsiteY5" fmla="*/ 2243912 h 2243912"/>
              <a:gd name="connsiteX6" fmla="*/ 373778 w 6722238"/>
              <a:gd name="connsiteY6" fmla="*/ 2243912 h 2243912"/>
              <a:gd name="connsiteX7" fmla="*/ 0 w 6722238"/>
              <a:gd name="connsiteY7" fmla="*/ 1870134 h 2243912"/>
              <a:gd name="connsiteX8" fmla="*/ 0 w 6722238"/>
              <a:gd name="connsiteY8" fmla="*/ 375068 h 2243912"/>
              <a:gd name="connsiteX0" fmla="*/ 0 w 6722238"/>
              <a:gd name="connsiteY0" fmla="*/ 375068 h 2243912"/>
              <a:gd name="connsiteX1" fmla="*/ 373778 w 6722238"/>
              <a:gd name="connsiteY1" fmla="*/ 1290 h 2243912"/>
              <a:gd name="connsiteX2" fmla="*/ 4916696 w 6722238"/>
              <a:gd name="connsiteY2" fmla="*/ 0 h 2243912"/>
              <a:gd name="connsiteX3" fmla="*/ 6166837 w 6722238"/>
              <a:gd name="connsiteY3" fmla="*/ 1342130 h 2243912"/>
              <a:gd name="connsiteX4" fmla="*/ 6722180 w 6722238"/>
              <a:gd name="connsiteY4" fmla="*/ 1870134 h 2243912"/>
              <a:gd name="connsiteX5" fmla="*/ 6348402 w 6722238"/>
              <a:gd name="connsiteY5" fmla="*/ 2243912 h 2243912"/>
              <a:gd name="connsiteX6" fmla="*/ 373778 w 6722238"/>
              <a:gd name="connsiteY6" fmla="*/ 2243912 h 2243912"/>
              <a:gd name="connsiteX7" fmla="*/ 0 w 6722238"/>
              <a:gd name="connsiteY7" fmla="*/ 1870134 h 2243912"/>
              <a:gd name="connsiteX8" fmla="*/ 0 w 6722238"/>
              <a:gd name="connsiteY8" fmla="*/ 375068 h 2243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2238" h="2243912">
                <a:moveTo>
                  <a:pt x="0" y="375068"/>
                </a:moveTo>
                <a:cubicBezTo>
                  <a:pt x="0" y="168636"/>
                  <a:pt x="167346" y="1290"/>
                  <a:pt x="373778" y="1290"/>
                </a:cubicBezTo>
                <a:lnTo>
                  <a:pt x="4916696" y="0"/>
                </a:lnTo>
                <a:cubicBezTo>
                  <a:pt x="5583627" y="-430"/>
                  <a:pt x="5324943" y="1341625"/>
                  <a:pt x="6166837" y="1342130"/>
                </a:cubicBezTo>
                <a:cubicBezTo>
                  <a:pt x="6696659" y="1342448"/>
                  <a:pt x="6723776" y="1631896"/>
                  <a:pt x="6722180" y="1870134"/>
                </a:cubicBezTo>
                <a:cubicBezTo>
                  <a:pt x="6722180" y="2076566"/>
                  <a:pt x="6554834" y="2243912"/>
                  <a:pt x="6348402" y="2243912"/>
                </a:cubicBezTo>
                <a:lnTo>
                  <a:pt x="373778" y="2243912"/>
                </a:lnTo>
                <a:cubicBezTo>
                  <a:pt x="167346" y="2243912"/>
                  <a:pt x="0" y="2076566"/>
                  <a:pt x="0" y="1870134"/>
                </a:cubicBezTo>
                <a:lnTo>
                  <a:pt x="0" y="37506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F11FA89-333E-4F92-9DC0-0DF5C7D937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741" y="99074"/>
            <a:ext cx="9430968" cy="633600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3470269-18D8-414E-8E51-72698B98AAD4}"/>
              </a:ext>
            </a:extLst>
          </p:cNvPr>
          <p:cNvSpPr/>
          <p:nvPr/>
        </p:nvSpPr>
        <p:spPr>
          <a:xfrm>
            <a:off x="7712847" y="4498603"/>
            <a:ext cx="2837789" cy="1422822"/>
          </a:xfrm>
          <a:custGeom>
            <a:avLst/>
            <a:gdLst>
              <a:gd name="connsiteX0" fmla="*/ 0 w 2837567"/>
              <a:gd name="connsiteY0" fmla="*/ 189488 h 1558928"/>
              <a:gd name="connsiteX1" fmla="*/ 189488 w 2837567"/>
              <a:gd name="connsiteY1" fmla="*/ 0 h 1558928"/>
              <a:gd name="connsiteX2" fmla="*/ 2648079 w 2837567"/>
              <a:gd name="connsiteY2" fmla="*/ 0 h 1558928"/>
              <a:gd name="connsiteX3" fmla="*/ 2837567 w 2837567"/>
              <a:gd name="connsiteY3" fmla="*/ 189488 h 1558928"/>
              <a:gd name="connsiteX4" fmla="*/ 2837567 w 2837567"/>
              <a:gd name="connsiteY4" fmla="*/ 1369440 h 1558928"/>
              <a:gd name="connsiteX5" fmla="*/ 2648079 w 2837567"/>
              <a:gd name="connsiteY5" fmla="*/ 1558928 h 1558928"/>
              <a:gd name="connsiteX6" fmla="*/ 189488 w 2837567"/>
              <a:gd name="connsiteY6" fmla="*/ 1558928 h 1558928"/>
              <a:gd name="connsiteX7" fmla="*/ 0 w 2837567"/>
              <a:gd name="connsiteY7" fmla="*/ 1369440 h 1558928"/>
              <a:gd name="connsiteX8" fmla="*/ 0 w 2837567"/>
              <a:gd name="connsiteY8" fmla="*/ 189488 h 1558928"/>
              <a:gd name="connsiteX0" fmla="*/ 0 w 2837567"/>
              <a:gd name="connsiteY0" fmla="*/ 189488 h 1567203"/>
              <a:gd name="connsiteX1" fmla="*/ 189488 w 2837567"/>
              <a:gd name="connsiteY1" fmla="*/ 0 h 1567203"/>
              <a:gd name="connsiteX2" fmla="*/ 2648079 w 2837567"/>
              <a:gd name="connsiteY2" fmla="*/ 0 h 1567203"/>
              <a:gd name="connsiteX3" fmla="*/ 2837567 w 2837567"/>
              <a:gd name="connsiteY3" fmla="*/ 189488 h 1567203"/>
              <a:gd name="connsiteX4" fmla="*/ 2837567 w 2837567"/>
              <a:gd name="connsiteY4" fmla="*/ 1369440 h 1567203"/>
              <a:gd name="connsiteX5" fmla="*/ 2648079 w 2837567"/>
              <a:gd name="connsiteY5" fmla="*/ 1558928 h 1567203"/>
              <a:gd name="connsiteX6" fmla="*/ 917698 w 2837567"/>
              <a:gd name="connsiteY6" fmla="*/ 1567203 h 1567203"/>
              <a:gd name="connsiteX7" fmla="*/ 0 w 2837567"/>
              <a:gd name="connsiteY7" fmla="*/ 1369440 h 1567203"/>
              <a:gd name="connsiteX8" fmla="*/ 0 w 2837567"/>
              <a:gd name="connsiteY8" fmla="*/ 189488 h 1567203"/>
              <a:gd name="connsiteX0" fmla="*/ 0 w 2837567"/>
              <a:gd name="connsiteY0" fmla="*/ 189488 h 1567203"/>
              <a:gd name="connsiteX1" fmla="*/ 189488 w 2837567"/>
              <a:gd name="connsiteY1" fmla="*/ 0 h 1567203"/>
              <a:gd name="connsiteX2" fmla="*/ 2648079 w 2837567"/>
              <a:gd name="connsiteY2" fmla="*/ 0 h 1567203"/>
              <a:gd name="connsiteX3" fmla="*/ 2837567 w 2837567"/>
              <a:gd name="connsiteY3" fmla="*/ 189488 h 1567203"/>
              <a:gd name="connsiteX4" fmla="*/ 2837567 w 2837567"/>
              <a:gd name="connsiteY4" fmla="*/ 1369440 h 1567203"/>
              <a:gd name="connsiteX5" fmla="*/ 2648079 w 2837567"/>
              <a:gd name="connsiteY5" fmla="*/ 1558928 h 1567203"/>
              <a:gd name="connsiteX6" fmla="*/ 917698 w 2837567"/>
              <a:gd name="connsiteY6" fmla="*/ 1567203 h 1567203"/>
              <a:gd name="connsiteX7" fmla="*/ 786136 w 2837567"/>
              <a:gd name="connsiteY7" fmla="*/ 1274276 h 1567203"/>
              <a:gd name="connsiteX8" fmla="*/ 0 w 2837567"/>
              <a:gd name="connsiteY8" fmla="*/ 189488 h 1567203"/>
              <a:gd name="connsiteX0" fmla="*/ 0 w 2837567"/>
              <a:gd name="connsiteY0" fmla="*/ 189488 h 1567203"/>
              <a:gd name="connsiteX1" fmla="*/ 189488 w 2837567"/>
              <a:gd name="connsiteY1" fmla="*/ 0 h 1567203"/>
              <a:gd name="connsiteX2" fmla="*/ 2648079 w 2837567"/>
              <a:gd name="connsiteY2" fmla="*/ 0 h 1567203"/>
              <a:gd name="connsiteX3" fmla="*/ 2837567 w 2837567"/>
              <a:gd name="connsiteY3" fmla="*/ 189488 h 1567203"/>
              <a:gd name="connsiteX4" fmla="*/ 2837567 w 2837567"/>
              <a:gd name="connsiteY4" fmla="*/ 1369440 h 1567203"/>
              <a:gd name="connsiteX5" fmla="*/ 2648079 w 2837567"/>
              <a:gd name="connsiteY5" fmla="*/ 1558928 h 1567203"/>
              <a:gd name="connsiteX6" fmla="*/ 917698 w 2837567"/>
              <a:gd name="connsiteY6" fmla="*/ 1567203 h 1567203"/>
              <a:gd name="connsiteX7" fmla="*/ 786136 w 2837567"/>
              <a:gd name="connsiteY7" fmla="*/ 1274276 h 1567203"/>
              <a:gd name="connsiteX8" fmla="*/ 0 w 2837567"/>
              <a:gd name="connsiteY8" fmla="*/ 189488 h 1567203"/>
              <a:gd name="connsiteX0" fmla="*/ 0 w 2837567"/>
              <a:gd name="connsiteY0" fmla="*/ 189488 h 1567203"/>
              <a:gd name="connsiteX1" fmla="*/ 189488 w 2837567"/>
              <a:gd name="connsiteY1" fmla="*/ 0 h 1567203"/>
              <a:gd name="connsiteX2" fmla="*/ 2648079 w 2837567"/>
              <a:gd name="connsiteY2" fmla="*/ 0 h 1567203"/>
              <a:gd name="connsiteX3" fmla="*/ 2837567 w 2837567"/>
              <a:gd name="connsiteY3" fmla="*/ 189488 h 1567203"/>
              <a:gd name="connsiteX4" fmla="*/ 2837567 w 2837567"/>
              <a:gd name="connsiteY4" fmla="*/ 1369440 h 1567203"/>
              <a:gd name="connsiteX5" fmla="*/ 2648079 w 2837567"/>
              <a:gd name="connsiteY5" fmla="*/ 1558928 h 1567203"/>
              <a:gd name="connsiteX6" fmla="*/ 917698 w 2837567"/>
              <a:gd name="connsiteY6" fmla="*/ 1567203 h 1567203"/>
              <a:gd name="connsiteX7" fmla="*/ 786136 w 2837567"/>
              <a:gd name="connsiteY7" fmla="*/ 1274276 h 1567203"/>
              <a:gd name="connsiteX8" fmla="*/ 764784 w 2837567"/>
              <a:gd name="connsiteY8" fmla="*/ 941852 h 1567203"/>
              <a:gd name="connsiteX9" fmla="*/ 0 w 2837567"/>
              <a:gd name="connsiteY9" fmla="*/ 189488 h 1567203"/>
              <a:gd name="connsiteX0" fmla="*/ 0 w 2837567"/>
              <a:gd name="connsiteY0" fmla="*/ 189488 h 1567203"/>
              <a:gd name="connsiteX1" fmla="*/ 189488 w 2837567"/>
              <a:gd name="connsiteY1" fmla="*/ 0 h 1567203"/>
              <a:gd name="connsiteX2" fmla="*/ 2648079 w 2837567"/>
              <a:gd name="connsiteY2" fmla="*/ 0 h 1567203"/>
              <a:gd name="connsiteX3" fmla="*/ 2837567 w 2837567"/>
              <a:gd name="connsiteY3" fmla="*/ 189488 h 1567203"/>
              <a:gd name="connsiteX4" fmla="*/ 2837567 w 2837567"/>
              <a:gd name="connsiteY4" fmla="*/ 1369440 h 1567203"/>
              <a:gd name="connsiteX5" fmla="*/ 2648079 w 2837567"/>
              <a:gd name="connsiteY5" fmla="*/ 1558928 h 1567203"/>
              <a:gd name="connsiteX6" fmla="*/ 917698 w 2837567"/>
              <a:gd name="connsiteY6" fmla="*/ 1567203 h 1567203"/>
              <a:gd name="connsiteX7" fmla="*/ 786136 w 2837567"/>
              <a:gd name="connsiteY7" fmla="*/ 1274276 h 1567203"/>
              <a:gd name="connsiteX8" fmla="*/ 764784 w 2837567"/>
              <a:gd name="connsiteY8" fmla="*/ 941852 h 1567203"/>
              <a:gd name="connsiteX9" fmla="*/ 0 w 2837567"/>
              <a:gd name="connsiteY9" fmla="*/ 189488 h 1567203"/>
              <a:gd name="connsiteX0" fmla="*/ 0 w 2837567"/>
              <a:gd name="connsiteY0" fmla="*/ 189488 h 1567203"/>
              <a:gd name="connsiteX1" fmla="*/ 189488 w 2837567"/>
              <a:gd name="connsiteY1" fmla="*/ 0 h 1567203"/>
              <a:gd name="connsiteX2" fmla="*/ 2648079 w 2837567"/>
              <a:gd name="connsiteY2" fmla="*/ 0 h 1567203"/>
              <a:gd name="connsiteX3" fmla="*/ 2837567 w 2837567"/>
              <a:gd name="connsiteY3" fmla="*/ 189488 h 1567203"/>
              <a:gd name="connsiteX4" fmla="*/ 2837567 w 2837567"/>
              <a:gd name="connsiteY4" fmla="*/ 1369440 h 1567203"/>
              <a:gd name="connsiteX5" fmla="*/ 2648079 w 2837567"/>
              <a:gd name="connsiteY5" fmla="*/ 1558928 h 1567203"/>
              <a:gd name="connsiteX6" fmla="*/ 917698 w 2837567"/>
              <a:gd name="connsiteY6" fmla="*/ 1567203 h 1567203"/>
              <a:gd name="connsiteX7" fmla="*/ 786136 w 2837567"/>
              <a:gd name="connsiteY7" fmla="*/ 1274276 h 1567203"/>
              <a:gd name="connsiteX8" fmla="*/ 764784 w 2837567"/>
              <a:gd name="connsiteY8" fmla="*/ 941852 h 1567203"/>
              <a:gd name="connsiteX9" fmla="*/ 0 w 2837567"/>
              <a:gd name="connsiteY9" fmla="*/ 189488 h 1567203"/>
              <a:gd name="connsiteX0" fmla="*/ 0 w 2837567"/>
              <a:gd name="connsiteY0" fmla="*/ 189488 h 1567203"/>
              <a:gd name="connsiteX1" fmla="*/ 189488 w 2837567"/>
              <a:gd name="connsiteY1" fmla="*/ 0 h 1567203"/>
              <a:gd name="connsiteX2" fmla="*/ 2648079 w 2837567"/>
              <a:gd name="connsiteY2" fmla="*/ 0 h 1567203"/>
              <a:gd name="connsiteX3" fmla="*/ 2837567 w 2837567"/>
              <a:gd name="connsiteY3" fmla="*/ 189488 h 1567203"/>
              <a:gd name="connsiteX4" fmla="*/ 2837567 w 2837567"/>
              <a:gd name="connsiteY4" fmla="*/ 1369440 h 1567203"/>
              <a:gd name="connsiteX5" fmla="*/ 2648079 w 2837567"/>
              <a:gd name="connsiteY5" fmla="*/ 1558928 h 1567203"/>
              <a:gd name="connsiteX6" fmla="*/ 917698 w 2837567"/>
              <a:gd name="connsiteY6" fmla="*/ 1567203 h 1567203"/>
              <a:gd name="connsiteX7" fmla="*/ 786136 w 2837567"/>
              <a:gd name="connsiteY7" fmla="*/ 1274276 h 1567203"/>
              <a:gd name="connsiteX8" fmla="*/ 764784 w 2837567"/>
              <a:gd name="connsiteY8" fmla="*/ 941852 h 1567203"/>
              <a:gd name="connsiteX9" fmla="*/ 0 w 2837567"/>
              <a:gd name="connsiteY9" fmla="*/ 189488 h 1567203"/>
              <a:gd name="connsiteX0" fmla="*/ 0 w 2837567"/>
              <a:gd name="connsiteY0" fmla="*/ 189488 h 1567203"/>
              <a:gd name="connsiteX1" fmla="*/ 189488 w 2837567"/>
              <a:gd name="connsiteY1" fmla="*/ 0 h 1567203"/>
              <a:gd name="connsiteX2" fmla="*/ 2648079 w 2837567"/>
              <a:gd name="connsiteY2" fmla="*/ 0 h 1567203"/>
              <a:gd name="connsiteX3" fmla="*/ 2837567 w 2837567"/>
              <a:gd name="connsiteY3" fmla="*/ 189488 h 1567203"/>
              <a:gd name="connsiteX4" fmla="*/ 2837567 w 2837567"/>
              <a:gd name="connsiteY4" fmla="*/ 1369440 h 1567203"/>
              <a:gd name="connsiteX5" fmla="*/ 2648079 w 2837567"/>
              <a:gd name="connsiteY5" fmla="*/ 1558928 h 1567203"/>
              <a:gd name="connsiteX6" fmla="*/ 917698 w 2837567"/>
              <a:gd name="connsiteY6" fmla="*/ 1567203 h 1567203"/>
              <a:gd name="connsiteX7" fmla="*/ 786136 w 2837567"/>
              <a:gd name="connsiteY7" fmla="*/ 1274276 h 1567203"/>
              <a:gd name="connsiteX8" fmla="*/ 140012 w 2837567"/>
              <a:gd name="connsiteY8" fmla="*/ 929439 h 1567203"/>
              <a:gd name="connsiteX9" fmla="*/ 0 w 2837567"/>
              <a:gd name="connsiteY9" fmla="*/ 189488 h 1567203"/>
              <a:gd name="connsiteX0" fmla="*/ 22171 w 2859738"/>
              <a:gd name="connsiteY0" fmla="*/ 189488 h 1567203"/>
              <a:gd name="connsiteX1" fmla="*/ 211659 w 2859738"/>
              <a:gd name="connsiteY1" fmla="*/ 0 h 1567203"/>
              <a:gd name="connsiteX2" fmla="*/ 2670250 w 2859738"/>
              <a:gd name="connsiteY2" fmla="*/ 0 h 1567203"/>
              <a:gd name="connsiteX3" fmla="*/ 2859738 w 2859738"/>
              <a:gd name="connsiteY3" fmla="*/ 189488 h 1567203"/>
              <a:gd name="connsiteX4" fmla="*/ 2859738 w 2859738"/>
              <a:gd name="connsiteY4" fmla="*/ 1369440 h 1567203"/>
              <a:gd name="connsiteX5" fmla="*/ 2670250 w 2859738"/>
              <a:gd name="connsiteY5" fmla="*/ 1558928 h 1567203"/>
              <a:gd name="connsiteX6" fmla="*/ 939869 w 2859738"/>
              <a:gd name="connsiteY6" fmla="*/ 1567203 h 1567203"/>
              <a:gd name="connsiteX7" fmla="*/ 808307 w 2859738"/>
              <a:gd name="connsiteY7" fmla="*/ 1274276 h 1567203"/>
              <a:gd name="connsiteX8" fmla="*/ 162183 w 2859738"/>
              <a:gd name="connsiteY8" fmla="*/ 929439 h 1567203"/>
              <a:gd name="connsiteX9" fmla="*/ 22171 w 2859738"/>
              <a:gd name="connsiteY9" fmla="*/ 189488 h 1567203"/>
              <a:gd name="connsiteX0" fmla="*/ 1618 w 2839185"/>
              <a:gd name="connsiteY0" fmla="*/ 189488 h 1567203"/>
              <a:gd name="connsiteX1" fmla="*/ 191106 w 2839185"/>
              <a:gd name="connsiteY1" fmla="*/ 0 h 1567203"/>
              <a:gd name="connsiteX2" fmla="*/ 2649697 w 2839185"/>
              <a:gd name="connsiteY2" fmla="*/ 0 h 1567203"/>
              <a:gd name="connsiteX3" fmla="*/ 2839185 w 2839185"/>
              <a:gd name="connsiteY3" fmla="*/ 189488 h 1567203"/>
              <a:gd name="connsiteX4" fmla="*/ 2839185 w 2839185"/>
              <a:gd name="connsiteY4" fmla="*/ 1369440 h 1567203"/>
              <a:gd name="connsiteX5" fmla="*/ 2649697 w 2839185"/>
              <a:gd name="connsiteY5" fmla="*/ 1558928 h 1567203"/>
              <a:gd name="connsiteX6" fmla="*/ 919316 w 2839185"/>
              <a:gd name="connsiteY6" fmla="*/ 1567203 h 1567203"/>
              <a:gd name="connsiteX7" fmla="*/ 787754 w 2839185"/>
              <a:gd name="connsiteY7" fmla="*/ 1274276 h 1567203"/>
              <a:gd name="connsiteX8" fmla="*/ 207831 w 2839185"/>
              <a:gd name="connsiteY8" fmla="*/ 925301 h 1567203"/>
              <a:gd name="connsiteX9" fmla="*/ 1618 w 2839185"/>
              <a:gd name="connsiteY9" fmla="*/ 189488 h 1567203"/>
              <a:gd name="connsiteX0" fmla="*/ 1618 w 2839185"/>
              <a:gd name="connsiteY0" fmla="*/ 189488 h 1567203"/>
              <a:gd name="connsiteX1" fmla="*/ 191106 w 2839185"/>
              <a:gd name="connsiteY1" fmla="*/ 0 h 1567203"/>
              <a:gd name="connsiteX2" fmla="*/ 2649697 w 2839185"/>
              <a:gd name="connsiteY2" fmla="*/ 0 h 1567203"/>
              <a:gd name="connsiteX3" fmla="*/ 2839185 w 2839185"/>
              <a:gd name="connsiteY3" fmla="*/ 189488 h 1567203"/>
              <a:gd name="connsiteX4" fmla="*/ 2839185 w 2839185"/>
              <a:gd name="connsiteY4" fmla="*/ 1369440 h 1567203"/>
              <a:gd name="connsiteX5" fmla="*/ 2649697 w 2839185"/>
              <a:gd name="connsiteY5" fmla="*/ 1558928 h 1567203"/>
              <a:gd name="connsiteX6" fmla="*/ 919316 w 2839185"/>
              <a:gd name="connsiteY6" fmla="*/ 1567203 h 1567203"/>
              <a:gd name="connsiteX7" fmla="*/ 787754 w 2839185"/>
              <a:gd name="connsiteY7" fmla="*/ 1274276 h 1567203"/>
              <a:gd name="connsiteX8" fmla="*/ 207831 w 2839185"/>
              <a:gd name="connsiteY8" fmla="*/ 925301 h 1567203"/>
              <a:gd name="connsiteX9" fmla="*/ 1618 w 2839185"/>
              <a:gd name="connsiteY9" fmla="*/ 189488 h 1567203"/>
              <a:gd name="connsiteX0" fmla="*/ 1618 w 2839185"/>
              <a:gd name="connsiteY0" fmla="*/ 189488 h 1567203"/>
              <a:gd name="connsiteX1" fmla="*/ 191106 w 2839185"/>
              <a:gd name="connsiteY1" fmla="*/ 0 h 1567203"/>
              <a:gd name="connsiteX2" fmla="*/ 2649697 w 2839185"/>
              <a:gd name="connsiteY2" fmla="*/ 0 h 1567203"/>
              <a:gd name="connsiteX3" fmla="*/ 2839185 w 2839185"/>
              <a:gd name="connsiteY3" fmla="*/ 189488 h 1567203"/>
              <a:gd name="connsiteX4" fmla="*/ 2839185 w 2839185"/>
              <a:gd name="connsiteY4" fmla="*/ 1369440 h 1567203"/>
              <a:gd name="connsiteX5" fmla="*/ 2649697 w 2839185"/>
              <a:gd name="connsiteY5" fmla="*/ 1558928 h 1567203"/>
              <a:gd name="connsiteX6" fmla="*/ 919316 w 2839185"/>
              <a:gd name="connsiteY6" fmla="*/ 1567203 h 1567203"/>
              <a:gd name="connsiteX7" fmla="*/ 787754 w 2839185"/>
              <a:gd name="connsiteY7" fmla="*/ 1274276 h 1567203"/>
              <a:gd name="connsiteX8" fmla="*/ 207831 w 2839185"/>
              <a:gd name="connsiteY8" fmla="*/ 925301 h 1567203"/>
              <a:gd name="connsiteX9" fmla="*/ 1618 w 2839185"/>
              <a:gd name="connsiteY9" fmla="*/ 189488 h 1567203"/>
              <a:gd name="connsiteX0" fmla="*/ 1618 w 2839185"/>
              <a:gd name="connsiteY0" fmla="*/ 189488 h 1567203"/>
              <a:gd name="connsiteX1" fmla="*/ 191106 w 2839185"/>
              <a:gd name="connsiteY1" fmla="*/ 0 h 1567203"/>
              <a:gd name="connsiteX2" fmla="*/ 2649697 w 2839185"/>
              <a:gd name="connsiteY2" fmla="*/ 0 h 1567203"/>
              <a:gd name="connsiteX3" fmla="*/ 2839185 w 2839185"/>
              <a:gd name="connsiteY3" fmla="*/ 189488 h 1567203"/>
              <a:gd name="connsiteX4" fmla="*/ 2839185 w 2839185"/>
              <a:gd name="connsiteY4" fmla="*/ 1369440 h 1567203"/>
              <a:gd name="connsiteX5" fmla="*/ 2649697 w 2839185"/>
              <a:gd name="connsiteY5" fmla="*/ 1558928 h 1567203"/>
              <a:gd name="connsiteX6" fmla="*/ 919316 w 2839185"/>
              <a:gd name="connsiteY6" fmla="*/ 1567203 h 1567203"/>
              <a:gd name="connsiteX7" fmla="*/ 787754 w 2839185"/>
              <a:gd name="connsiteY7" fmla="*/ 1274276 h 1567203"/>
              <a:gd name="connsiteX8" fmla="*/ 207831 w 2839185"/>
              <a:gd name="connsiteY8" fmla="*/ 925301 h 1567203"/>
              <a:gd name="connsiteX9" fmla="*/ 1618 w 2839185"/>
              <a:gd name="connsiteY9" fmla="*/ 189488 h 1567203"/>
              <a:gd name="connsiteX0" fmla="*/ 1618 w 2839185"/>
              <a:gd name="connsiteY0" fmla="*/ 189488 h 1567203"/>
              <a:gd name="connsiteX1" fmla="*/ 191106 w 2839185"/>
              <a:gd name="connsiteY1" fmla="*/ 0 h 1567203"/>
              <a:gd name="connsiteX2" fmla="*/ 2649697 w 2839185"/>
              <a:gd name="connsiteY2" fmla="*/ 0 h 1567203"/>
              <a:gd name="connsiteX3" fmla="*/ 2839185 w 2839185"/>
              <a:gd name="connsiteY3" fmla="*/ 189488 h 1567203"/>
              <a:gd name="connsiteX4" fmla="*/ 2839185 w 2839185"/>
              <a:gd name="connsiteY4" fmla="*/ 1369440 h 1567203"/>
              <a:gd name="connsiteX5" fmla="*/ 2649697 w 2839185"/>
              <a:gd name="connsiteY5" fmla="*/ 1558928 h 1567203"/>
              <a:gd name="connsiteX6" fmla="*/ 919316 w 2839185"/>
              <a:gd name="connsiteY6" fmla="*/ 1567203 h 1567203"/>
              <a:gd name="connsiteX7" fmla="*/ 787754 w 2839185"/>
              <a:gd name="connsiteY7" fmla="*/ 1274276 h 1567203"/>
              <a:gd name="connsiteX8" fmla="*/ 207831 w 2839185"/>
              <a:gd name="connsiteY8" fmla="*/ 925301 h 1567203"/>
              <a:gd name="connsiteX9" fmla="*/ 1618 w 2839185"/>
              <a:gd name="connsiteY9" fmla="*/ 189488 h 1567203"/>
              <a:gd name="connsiteX0" fmla="*/ 1618 w 2839185"/>
              <a:gd name="connsiteY0" fmla="*/ 189488 h 1567203"/>
              <a:gd name="connsiteX1" fmla="*/ 191106 w 2839185"/>
              <a:gd name="connsiteY1" fmla="*/ 0 h 1567203"/>
              <a:gd name="connsiteX2" fmla="*/ 2649697 w 2839185"/>
              <a:gd name="connsiteY2" fmla="*/ 0 h 1567203"/>
              <a:gd name="connsiteX3" fmla="*/ 2839185 w 2839185"/>
              <a:gd name="connsiteY3" fmla="*/ 189488 h 1567203"/>
              <a:gd name="connsiteX4" fmla="*/ 2839185 w 2839185"/>
              <a:gd name="connsiteY4" fmla="*/ 1369440 h 1567203"/>
              <a:gd name="connsiteX5" fmla="*/ 2649697 w 2839185"/>
              <a:gd name="connsiteY5" fmla="*/ 1558928 h 1567203"/>
              <a:gd name="connsiteX6" fmla="*/ 919316 w 2839185"/>
              <a:gd name="connsiteY6" fmla="*/ 1567203 h 1567203"/>
              <a:gd name="connsiteX7" fmla="*/ 787754 w 2839185"/>
              <a:gd name="connsiteY7" fmla="*/ 1274276 h 1567203"/>
              <a:gd name="connsiteX8" fmla="*/ 207831 w 2839185"/>
              <a:gd name="connsiteY8" fmla="*/ 925301 h 1567203"/>
              <a:gd name="connsiteX9" fmla="*/ 1618 w 2839185"/>
              <a:gd name="connsiteY9" fmla="*/ 189488 h 1567203"/>
              <a:gd name="connsiteX0" fmla="*/ 1618 w 2839185"/>
              <a:gd name="connsiteY0" fmla="*/ 189488 h 1571340"/>
              <a:gd name="connsiteX1" fmla="*/ 191106 w 2839185"/>
              <a:gd name="connsiteY1" fmla="*/ 0 h 1571340"/>
              <a:gd name="connsiteX2" fmla="*/ 2649697 w 2839185"/>
              <a:gd name="connsiteY2" fmla="*/ 0 h 1571340"/>
              <a:gd name="connsiteX3" fmla="*/ 2839185 w 2839185"/>
              <a:gd name="connsiteY3" fmla="*/ 189488 h 1571340"/>
              <a:gd name="connsiteX4" fmla="*/ 2839185 w 2839185"/>
              <a:gd name="connsiteY4" fmla="*/ 1369440 h 1571340"/>
              <a:gd name="connsiteX5" fmla="*/ 2649697 w 2839185"/>
              <a:gd name="connsiteY5" fmla="*/ 1558928 h 1571340"/>
              <a:gd name="connsiteX6" fmla="*/ 1175844 w 2839185"/>
              <a:gd name="connsiteY6" fmla="*/ 1571340 h 1571340"/>
              <a:gd name="connsiteX7" fmla="*/ 787754 w 2839185"/>
              <a:gd name="connsiteY7" fmla="*/ 1274276 h 1571340"/>
              <a:gd name="connsiteX8" fmla="*/ 207831 w 2839185"/>
              <a:gd name="connsiteY8" fmla="*/ 925301 h 1571340"/>
              <a:gd name="connsiteX9" fmla="*/ 1618 w 2839185"/>
              <a:gd name="connsiteY9" fmla="*/ 189488 h 1571340"/>
              <a:gd name="connsiteX0" fmla="*/ 1618 w 2839185"/>
              <a:gd name="connsiteY0" fmla="*/ 189488 h 1571340"/>
              <a:gd name="connsiteX1" fmla="*/ 191106 w 2839185"/>
              <a:gd name="connsiteY1" fmla="*/ 0 h 1571340"/>
              <a:gd name="connsiteX2" fmla="*/ 2649697 w 2839185"/>
              <a:gd name="connsiteY2" fmla="*/ 0 h 1571340"/>
              <a:gd name="connsiteX3" fmla="*/ 2839185 w 2839185"/>
              <a:gd name="connsiteY3" fmla="*/ 189488 h 1571340"/>
              <a:gd name="connsiteX4" fmla="*/ 2839185 w 2839185"/>
              <a:gd name="connsiteY4" fmla="*/ 1369440 h 1571340"/>
              <a:gd name="connsiteX5" fmla="*/ 2649697 w 2839185"/>
              <a:gd name="connsiteY5" fmla="*/ 1558928 h 1571340"/>
              <a:gd name="connsiteX6" fmla="*/ 1175844 w 2839185"/>
              <a:gd name="connsiteY6" fmla="*/ 1571340 h 1571340"/>
              <a:gd name="connsiteX7" fmla="*/ 1031869 w 2839185"/>
              <a:gd name="connsiteY7" fmla="*/ 1170838 h 1571340"/>
              <a:gd name="connsiteX8" fmla="*/ 207831 w 2839185"/>
              <a:gd name="connsiteY8" fmla="*/ 925301 h 1571340"/>
              <a:gd name="connsiteX9" fmla="*/ 1618 w 2839185"/>
              <a:gd name="connsiteY9" fmla="*/ 189488 h 1571340"/>
              <a:gd name="connsiteX0" fmla="*/ 1618 w 2839185"/>
              <a:gd name="connsiteY0" fmla="*/ 189488 h 1571340"/>
              <a:gd name="connsiteX1" fmla="*/ 191106 w 2839185"/>
              <a:gd name="connsiteY1" fmla="*/ 0 h 1571340"/>
              <a:gd name="connsiteX2" fmla="*/ 2649697 w 2839185"/>
              <a:gd name="connsiteY2" fmla="*/ 0 h 1571340"/>
              <a:gd name="connsiteX3" fmla="*/ 2839185 w 2839185"/>
              <a:gd name="connsiteY3" fmla="*/ 189488 h 1571340"/>
              <a:gd name="connsiteX4" fmla="*/ 2839185 w 2839185"/>
              <a:gd name="connsiteY4" fmla="*/ 1369440 h 1571340"/>
              <a:gd name="connsiteX5" fmla="*/ 2649697 w 2839185"/>
              <a:gd name="connsiteY5" fmla="*/ 1558928 h 1571340"/>
              <a:gd name="connsiteX6" fmla="*/ 1175844 w 2839185"/>
              <a:gd name="connsiteY6" fmla="*/ 1571340 h 1571340"/>
              <a:gd name="connsiteX7" fmla="*/ 1429074 w 2839185"/>
              <a:gd name="connsiteY7" fmla="*/ 591580 h 1571340"/>
              <a:gd name="connsiteX8" fmla="*/ 207831 w 2839185"/>
              <a:gd name="connsiteY8" fmla="*/ 925301 h 1571340"/>
              <a:gd name="connsiteX9" fmla="*/ 1618 w 2839185"/>
              <a:gd name="connsiteY9" fmla="*/ 189488 h 1571340"/>
              <a:gd name="connsiteX0" fmla="*/ 1618 w 2839185"/>
              <a:gd name="connsiteY0" fmla="*/ 189488 h 1571340"/>
              <a:gd name="connsiteX1" fmla="*/ 191106 w 2839185"/>
              <a:gd name="connsiteY1" fmla="*/ 0 h 1571340"/>
              <a:gd name="connsiteX2" fmla="*/ 2649697 w 2839185"/>
              <a:gd name="connsiteY2" fmla="*/ 0 h 1571340"/>
              <a:gd name="connsiteX3" fmla="*/ 2839185 w 2839185"/>
              <a:gd name="connsiteY3" fmla="*/ 189488 h 1571340"/>
              <a:gd name="connsiteX4" fmla="*/ 2839185 w 2839185"/>
              <a:gd name="connsiteY4" fmla="*/ 1369440 h 1571340"/>
              <a:gd name="connsiteX5" fmla="*/ 2649697 w 2839185"/>
              <a:gd name="connsiteY5" fmla="*/ 1558928 h 1571340"/>
              <a:gd name="connsiteX6" fmla="*/ 1175844 w 2839185"/>
              <a:gd name="connsiteY6" fmla="*/ 1571340 h 1571340"/>
              <a:gd name="connsiteX7" fmla="*/ 978081 w 2839185"/>
              <a:gd name="connsiteY7" fmla="*/ 1009474 h 1571340"/>
              <a:gd name="connsiteX8" fmla="*/ 207831 w 2839185"/>
              <a:gd name="connsiteY8" fmla="*/ 925301 h 1571340"/>
              <a:gd name="connsiteX9" fmla="*/ 1618 w 2839185"/>
              <a:gd name="connsiteY9" fmla="*/ 189488 h 1571340"/>
              <a:gd name="connsiteX0" fmla="*/ 1618 w 2839185"/>
              <a:gd name="connsiteY0" fmla="*/ 189488 h 1575478"/>
              <a:gd name="connsiteX1" fmla="*/ 191106 w 2839185"/>
              <a:gd name="connsiteY1" fmla="*/ 0 h 1575478"/>
              <a:gd name="connsiteX2" fmla="*/ 2649697 w 2839185"/>
              <a:gd name="connsiteY2" fmla="*/ 0 h 1575478"/>
              <a:gd name="connsiteX3" fmla="*/ 2839185 w 2839185"/>
              <a:gd name="connsiteY3" fmla="*/ 189488 h 1575478"/>
              <a:gd name="connsiteX4" fmla="*/ 2839185 w 2839185"/>
              <a:gd name="connsiteY4" fmla="*/ 1369440 h 1575478"/>
              <a:gd name="connsiteX5" fmla="*/ 2649697 w 2839185"/>
              <a:gd name="connsiteY5" fmla="*/ 1558928 h 1575478"/>
              <a:gd name="connsiteX6" fmla="*/ 1370309 w 2839185"/>
              <a:gd name="connsiteY6" fmla="*/ 1575478 h 1575478"/>
              <a:gd name="connsiteX7" fmla="*/ 978081 w 2839185"/>
              <a:gd name="connsiteY7" fmla="*/ 1009474 h 1575478"/>
              <a:gd name="connsiteX8" fmla="*/ 207831 w 2839185"/>
              <a:gd name="connsiteY8" fmla="*/ 925301 h 1575478"/>
              <a:gd name="connsiteX9" fmla="*/ 1618 w 2839185"/>
              <a:gd name="connsiteY9" fmla="*/ 189488 h 1575478"/>
              <a:gd name="connsiteX0" fmla="*/ 1618 w 2839185"/>
              <a:gd name="connsiteY0" fmla="*/ 189488 h 1558928"/>
              <a:gd name="connsiteX1" fmla="*/ 191106 w 2839185"/>
              <a:gd name="connsiteY1" fmla="*/ 0 h 1558928"/>
              <a:gd name="connsiteX2" fmla="*/ 2649697 w 2839185"/>
              <a:gd name="connsiteY2" fmla="*/ 0 h 1558928"/>
              <a:gd name="connsiteX3" fmla="*/ 2839185 w 2839185"/>
              <a:gd name="connsiteY3" fmla="*/ 189488 h 1558928"/>
              <a:gd name="connsiteX4" fmla="*/ 2839185 w 2839185"/>
              <a:gd name="connsiteY4" fmla="*/ 1369440 h 1558928"/>
              <a:gd name="connsiteX5" fmla="*/ 2649697 w 2839185"/>
              <a:gd name="connsiteY5" fmla="*/ 1558928 h 1558928"/>
              <a:gd name="connsiteX6" fmla="*/ 1564774 w 2839185"/>
              <a:gd name="connsiteY6" fmla="*/ 1558927 h 1558928"/>
              <a:gd name="connsiteX7" fmla="*/ 978081 w 2839185"/>
              <a:gd name="connsiteY7" fmla="*/ 1009474 h 1558928"/>
              <a:gd name="connsiteX8" fmla="*/ 207831 w 2839185"/>
              <a:gd name="connsiteY8" fmla="*/ 925301 h 1558928"/>
              <a:gd name="connsiteX9" fmla="*/ 1618 w 2839185"/>
              <a:gd name="connsiteY9" fmla="*/ 189488 h 1558928"/>
              <a:gd name="connsiteX0" fmla="*/ 1618 w 2839185"/>
              <a:gd name="connsiteY0" fmla="*/ 189488 h 1558928"/>
              <a:gd name="connsiteX1" fmla="*/ 191106 w 2839185"/>
              <a:gd name="connsiteY1" fmla="*/ 0 h 1558928"/>
              <a:gd name="connsiteX2" fmla="*/ 2649697 w 2839185"/>
              <a:gd name="connsiteY2" fmla="*/ 0 h 1558928"/>
              <a:gd name="connsiteX3" fmla="*/ 2839185 w 2839185"/>
              <a:gd name="connsiteY3" fmla="*/ 189488 h 1558928"/>
              <a:gd name="connsiteX4" fmla="*/ 2839185 w 2839185"/>
              <a:gd name="connsiteY4" fmla="*/ 1369440 h 1558928"/>
              <a:gd name="connsiteX5" fmla="*/ 2649697 w 2839185"/>
              <a:gd name="connsiteY5" fmla="*/ 1558928 h 1558928"/>
              <a:gd name="connsiteX6" fmla="*/ 1564774 w 2839185"/>
              <a:gd name="connsiteY6" fmla="*/ 1558927 h 1558928"/>
              <a:gd name="connsiteX7" fmla="*/ 978081 w 2839185"/>
              <a:gd name="connsiteY7" fmla="*/ 1009474 h 1558928"/>
              <a:gd name="connsiteX8" fmla="*/ 207831 w 2839185"/>
              <a:gd name="connsiteY8" fmla="*/ 925301 h 1558928"/>
              <a:gd name="connsiteX9" fmla="*/ 1618 w 2839185"/>
              <a:gd name="connsiteY9" fmla="*/ 189488 h 1558928"/>
              <a:gd name="connsiteX0" fmla="*/ 1618 w 2839185"/>
              <a:gd name="connsiteY0" fmla="*/ 189488 h 1558928"/>
              <a:gd name="connsiteX1" fmla="*/ 191106 w 2839185"/>
              <a:gd name="connsiteY1" fmla="*/ 0 h 1558928"/>
              <a:gd name="connsiteX2" fmla="*/ 2649697 w 2839185"/>
              <a:gd name="connsiteY2" fmla="*/ 0 h 1558928"/>
              <a:gd name="connsiteX3" fmla="*/ 2839185 w 2839185"/>
              <a:gd name="connsiteY3" fmla="*/ 189488 h 1558928"/>
              <a:gd name="connsiteX4" fmla="*/ 2839185 w 2839185"/>
              <a:gd name="connsiteY4" fmla="*/ 1369440 h 1558928"/>
              <a:gd name="connsiteX5" fmla="*/ 2649697 w 2839185"/>
              <a:gd name="connsiteY5" fmla="*/ 1558928 h 1558928"/>
              <a:gd name="connsiteX6" fmla="*/ 1564774 w 2839185"/>
              <a:gd name="connsiteY6" fmla="*/ 1558927 h 1558928"/>
              <a:gd name="connsiteX7" fmla="*/ 990493 w 2839185"/>
              <a:gd name="connsiteY7" fmla="*/ 1054987 h 1558928"/>
              <a:gd name="connsiteX8" fmla="*/ 207831 w 2839185"/>
              <a:gd name="connsiteY8" fmla="*/ 925301 h 1558928"/>
              <a:gd name="connsiteX9" fmla="*/ 1618 w 2839185"/>
              <a:gd name="connsiteY9" fmla="*/ 189488 h 1558928"/>
              <a:gd name="connsiteX0" fmla="*/ 222 w 2837789"/>
              <a:gd name="connsiteY0" fmla="*/ 189488 h 1558928"/>
              <a:gd name="connsiteX1" fmla="*/ 189710 w 2837789"/>
              <a:gd name="connsiteY1" fmla="*/ 0 h 1558928"/>
              <a:gd name="connsiteX2" fmla="*/ 2648301 w 2837789"/>
              <a:gd name="connsiteY2" fmla="*/ 0 h 1558928"/>
              <a:gd name="connsiteX3" fmla="*/ 2837789 w 2837789"/>
              <a:gd name="connsiteY3" fmla="*/ 189488 h 1558928"/>
              <a:gd name="connsiteX4" fmla="*/ 2837789 w 2837789"/>
              <a:gd name="connsiteY4" fmla="*/ 1369440 h 1558928"/>
              <a:gd name="connsiteX5" fmla="*/ 2648301 w 2837789"/>
              <a:gd name="connsiteY5" fmla="*/ 1558928 h 1558928"/>
              <a:gd name="connsiteX6" fmla="*/ 1563378 w 2837789"/>
              <a:gd name="connsiteY6" fmla="*/ 1558927 h 1558928"/>
              <a:gd name="connsiteX7" fmla="*/ 989097 w 2837789"/>
              <a:gd name="connsiteY7" fmla="*/ 1054987 h 1558928"/>
              <a:gd name="connsiteX8" fmla="*/ 218848 w 2837789"/>
              <a:gd name="connsiteY8" fmla="*/ 685323 h 1558928"/>
              <a:gd name="connsiteX9" fmla="*/ 222 w 2837789"/>
              <a:gd name="connsiteY9" fmla="*/ 189488 h 1558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37789" h="1558928">
                <a:moveTo>
                  <a:pt x="222" y="189488"/>
                </a:moveTo>
                <a:cubicBezTo>
                  <a:pt x="222" y="84837"/>
                  <a:pt x="85059" y="0"/>
                  <a:pt x="189710" y="0"/>
                </a:cubicBezTo>
                <a:lnTo>
                  <a:pt x="2648301" y="0"/>
                </a:lnTo>
                <a:cubicBezTo>
                  <a:pt x="2752952" y="0"/>
                  <a:pt x="2837789" y="84837"/>
                  <a:pt x="2837789" y="189488"/>
                </a:cubicBezTo>
                <a:lnTo>
                  <a:pt x="2837789" y="1369440"/>
                </a:lnTo>
                <a:cubicBezTo>
                  <a:pt x="2837789" y="1474091"/>
                  <a:pt x="2752952" y="1558928"/>
                  <a:pt x="2648301" y="1558928"/>
                </a:cubicBezTo>
                <a:lnTo>
                  <a:pt x="1563378" y="1558927"/>
                </a:lnTo>
                <a:cubicBezTo>
                  <a:pt x="1189786" y="1550652"/>
                  <a:pt x="989097" y="1188601"/>
                  <a:pt x="989097" y="1054987"/>
                </a:cubicBezTo>
                <a:cubicBezTo>
                  <a:pt x="981542" y="924557"/>
                  <a:pt x="904303" y="688206"/>
                  <a:pt x="218848" y="685323"/>
                </a:cubicBezTo>
                <a:cubicBezTo>
                  <a:pt x="-28027" y="674165"/>
                  <a:pt x="2320" y="762977"/>
                  <a:pt x="222" y="189488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BEC4B63-38AA-439B-8FA1-25F6A7BAC408}"/>
              </a:ext>
            </a:extLst>
          </p:cNvPr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58" y="-222000"/>
            <a:ext cx="10656000" cy="7092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697829F-6DA6-4821-8473-14112A194DBA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26" y="-221968"/>
            <a:ext cx="10656000" cy="7092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50344AE6-9C46-45D8-B562-F394D4C7BC20}"/>
              </a:ext>
            </a:extLst>
          </p:cNvPr>
          <p:cNvSpPr/>
          <p:nvPr/>
        </p:nvSpPr>
        <p:spPr>
          <a:xfrm>
            <a:off x="4740832" y="2823225"/>
            <a:ext cx="2961428" cy="114174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      X repels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      Y’s attack</a:t>
            </a:r>
          </a:p>
        </p:txBody>
      </p:sp>
      <p:pic>
        <p:nvPicPr>
          <p:cNvPr id="23" name="Picture 2" descr="Image result for defense">
            <a:extLst>
              <a:ext uri="{FF2B5EF4-FFF2-40B4-BE49-F238E27FC236}">
                <a16:creationId xmlns:a16="http://schemas.microsoft.com/office/drawing/2014/main" id="{73FBF09B-3EA3-4404-99B9-1E539318BD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0978" y="3109427"/>
            <a:ext cx="595439" cy="569344"/>
          </a:xfrm>
          <a:prstGeom prst="rect">
            <a:avLst/>
          </a:prstGeom>
          <a:noFill/>
          <a:effectLst>
            <a:glow rad="101600">
              <a:schemeClr val="bg1">
                <a:lumMod val="7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39E8A532-B4A8-4B68-B5AE-26239B792E7F}"/>
                  </a:ext>
                </a:extLst>
              </p14:cNvPr>
              <p14:cNvContentPartPr/>
              <p14:nvPr/>
            </p14:nvContentPartPr>
            <p14:xfrm>
              <a:off x="6082149" y="5371894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39E8A532-B4A8-4B68-B5AE-26239B792E7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073509" y="5363254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779227E-B22D-B646-B17E-03B0A834E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8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3340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6300">
        <p:fade/>
      </p:transition>
    </mc:Choice>
    <mc:Fallback xmlns="">
      <p:transition spd="med" advTm="16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4" grpId="0" animBg="1"/>
      <p:bldP spid="50" grpId="0" animBg="1"/>
      <p:bldP spid="51" grpId="0" animBg="1"/>
      <p:bldP spid="17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931F3EB-902A-4D3F-9F71-B5404547349E}"/>
              </a:ext>
            </a:extLst>
          </p:cNvPr>
          <p:cNvSpPr/>
          <p:nvPr/>
        </p:nvSpPr>
        <p:spPr>
          <a:xfrm>
            <a:off x="6359590" y="3312091"/>
            <a:ext cx="4275864" cy="330048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E3E74D7-9F99-4435-96BB-36CDFA8FDDD9}"/>
              </a:ext>
            </a:extLst>
          </p:cNvPr>
          <p:cNvSpPr/>
          <p:nvPr/>
        </p:nvSpPr>
        <p:spPr>
          <a:xfrm>
            <a:off x="1509434" y="122180"/>
            <a:ext cx="8658694" cy="3174194"/>
          </a:xfrm>
          <a:prstGeom prst="roundRect">
            <a:avLst>
              <a:gd name="adj" fmla="val 1299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1A4F349-F484-4A3A-9AB2-997E261945B0}"/>
              </a:ext>
            </a:extLst>
          </p:cNvPr>
          <p:cNvSpPr/>
          <p:nvPr/>
        </p:nvSpPr>
        <p:spPr>
          <a:xfrm>
            <a:off x="1509434" y="2276856"/>
            <a:ext cx="4753435" cy="4351438"/>
          </a:xfrm>
          <a:prstGeom prst="roundRect">
            <a:avLst>
              <a:gd name="adj" fmla="val 1299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76208D6-E848-463B-BECC-C3F3007B88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741" y="99075"/>
            <a:ext cx="9430968" cy="6336000"/>
          </a:xfrm>
          <a:prstGeom prst="rect">
            <a:avLst/>
          </a:prstGeom>
          <a:ln>
            <a:noFill/>
          </a:ln>
          <a:effectLst/>
        </p:spPr>
      </p:pic>
      <p:sp>
        <p:nvSpPr>
          <p:cNvPr id="50" name="Speech Bubble: Rectangle 49">
            <a:extLst>
              <a:ext uri="{FF2B5EF4-FFF2-40B4-BE49-F238E27FC236}">
                <a16:creationId xmlns:a16="http://schemas.microsoft.com/office/drawing/2014/main" id="{492CBFD0-88FF-47D0-AEE4-C41617E326E7}"/>
              </a:ext>
            </a:extLst>
          </p:cNvPr>
          <p:cNvSpPr/>
          <p:nvPr/>
        </p:nvSpPr>
        <p:spPr>
          <a:xfrm>
            <a:off x="10646555" y="2854114"/>
            <a:ext cx="1285366" cy="574886"/>
          </a:xfrm>
          <a:prstGeom prst="wedgeRectCallout">
            <a:avLst>
              <a:gd name="adj1" fmla="val -55770"/>
              <a:gd name="adj2" fmla="val 30273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Theme</a:t>
            </a:r>
            <a:endParaRPr kumimoji="0" lang="en-US" sz="28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Speech Bubble: Rectangle 50">
            <a:extLst>
              <a:ext uri="{FF2B5EF4-FFF2-40B4-BE49-F238E27FC236}">
                <a16:creationId xmlns:a16="http://schemas.microsoft.com/office/drawing/2014/main" id="{14C6F4B7-4FBB-475C-9E92-99925ECB463E}"/>
              </a:ext>
            </a:extLst>
          </p:cNvPr>
          <p:cNvSpPr/>
          <p:nvPr/>
        </p:nvSpPr>
        <p:spPr>
          <a:xfrm>
            <a:off x="78718" y="3078089"/>
            <a:ext cx="1307290" cy="574886"/>
          </a:xfrm>
          <a:prstGeom prst="wedgeRectCallout">
            <a:avLst>
              <a:gd name="adj1" fmla="val 55094"/>
              <a:gd name="adj2" fmla="val 18793"/>
            </a:avLst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i="1" dirty="0">
                <a:solidFill>
                  <a:prstClr val="black"/>
                </a:solidFill>
                <a:latin typeface="Calibri" panose="020F0502020204030204"/>
              </a:rPr>
              <a:t>Agent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E8133E1-E39D-4F2D-AC78-2A149BE1CD3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36" t="47333"/>
          <a:stretch/>
        </p:blipFill>
        <p:spPr>
          <a:xfrm>
            <a:off x="6334125" y="3098076"/>
            <a:ext cx="4372585" cy="3336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DFD1386-2E0F-4BC9-9995-BD485639ECC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" r="2593" b="52541"/>
          <a:stretch/>
        </p:blipFill>
        <p:spPr>
          <a:xfrm>
            <a:off x="1485290" y="99075"/>
            <a:ext cx="8976970" cy="30070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E70E85-3D60-42B2-A821-D6DF126F392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92" r="47673"/>
          <a:stretch/>
        </p:blipFill>
        <p:spPr>
          <a:xfrm>
            <a:off x="1275741" y="2990850"/>
            <a:ext cx="4934958" cy="3440918"/>
          </a:xfrm>
          <a:prstGeom prst="roundRect">
            <a:avLst>
              <a:gd name="adj" fmla="val 22912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50344AE6-9C46-45D8-B562-F394D4C7BC20}"/>
              </a:ext>
            </a:extLst>
          </p:cNvPr>
          <p:cNvSpPr/>
          <p:nvPr/>
        </p:nvSpPr>
        <p:spPr>
          <a:xfrm>
            <a:off x="4740832" y="2823225"/>
            <a:ext cx="2961428" cy="1141748"/>
          </a:xfrm>
          <a:prstGeom prst="ellipse">
            <a:avLst/>
          </a:prstGeom>
          <a:solidFill>
            <a:srgbClr val="E6E6E6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      X repels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unito" panose="00000500000000000000" pitchFamily="2" charset="0"/>
                <a:ea typeface="+mn-ea"/>
                <a:cs typeface="+mn-cs"/>
              </a:rPr>
              <a:t>      Y’s attack</a:t>
            </a:r>
          </a:p>
        </p:txBody>
      </p:sp>
      <p:pic>
        <p:nvPicPr>
          <p:cNvPr id="23" name="Picture 2" descr="Image result for defense">
            <a:extLst>
              <a:ext uri="{FF2B5EF4-FFF2-40B4-BE49-F238E27FC236}">
                <a16:creationId xmlns:a16="http://schemas.microsoft.com/office/drawing/2014/main" id="{73FBF09B-3EA3-4404-99B9-1E539318BD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0978" y="3109427"/>
            <a:ext cx="595439" cy="569344"/>
          </a:xfrm>
          <a:prstGeom prst="rect">
            <a:avLst/>
          </a:prstGeom>
          <a:noFill/>
          <a:effectLst>
            <a:glow rad="101600">
              <a:schemeClr val="bg1">
                <a:lumMod val="7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45267DD-6633-AD4E-8C44-2B562DCCE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F65A-2A2E-4190-B3A7-DF1505C8DEC9}" type="slidenum">
              <a:rPr lang="en-US" smtClean="0"/>
              <a:t>9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9527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333">
        <p:fade/>
      </p:transition>
    </mc:Choice>
    <mc:Fallback xmlns="">
      <p:transition spd="med" advTm="193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4" grpId="0" animBg="1"/>
      <p:bldP spid="15" grpId="0" animBg="1"/>
      <p:bldP spid="50" grpId="0" animBg="1"/>
      <p:bldP spid="51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4|3|5.6|6.9|16.2|0.7|9.5|0.5|4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4|3|5.6|6.9|16.2|0.7|9.5|0.5|4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|7.8|8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|7.8|8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|7.8|8.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4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|7.8|8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8053</TotalTime>
  <Words>1882</Words>
  <Application>Microsoft Macintosh PowerPoint</Application>
  <PresentationFormat>宽屏</PresentationFormat>
  <Paragraphs>384</Paragraphs>
  <Slides>29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6" baseType="lpstr">
      <vt:lpstr>Nunito</vt:lpstr>
      <vt:lpstr>Ubuntu Mono</vt:lpstr>
      <vt:lpstr>Arial</vt:lpstr>
      <vt:lpstr>Calibri</vt:lpstr>
      <vt:lpstr>Calibri Light</vt:lpstr>
      <vt:lpstr>Cambria</vt:lpstr>
      <vt:lpstr>Office Theme</vt:lpstr>
      <vt:lpstr>ATOMIC: An Atlas of Machine Commonsense  for If-Then Reasoning</vt:lpstr>
      <vt:lpstr>Reasoning about cause and effect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Existing commonsense knowledge bases</vt:lpstr>
      <vt:lpstr>Existing commonsense knowledge bases</vt:lpstr>
      <vt:lpstr>Existing commonsense knowledge bases</vt:lpstr>
      <vt:lpstr>How to acquire causes and effects at scale?</vt:lpstr>
      <vt:lpstr>Eliciting commonsense from people</vt:lpstr>
      <vt:lpstr>PowerPoint 演示文稿</vt:lpstr>
      <vt:lpstr>Commonsense knowledge in ATOMIC</vt:lpstr>
      <vt:lpstr>PowerPoint 演示文稿</vt:lpstr>
      <vt:lpstr>Teaching neural models cause and effect reasoning using ATOMIC</vt:lpstr>
      <vt:lpstr>Teaching neural models cause and effect reasoning using ATOMIC</vt:lpstr>
      <vt:lpstr>Automatic commonsense inference</vt:lpstr>
      <vt:lpstr>Multi-task</vt:lpstr>
      <vt:lpstr>Automatic commonsense inference</vt:lpstr>
      <vt:lpstr>PowerPoint 演示文稿</vt:lpstr>
      <vt:lpstr>How good is the neural generation?</vt:lpstr>
      <vt:lpstr>How good is the neural generation?</vt:lpstr>
      <vt:lpstr>Unseen event inference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ATOMIC</dc:title>
  <dc:creator>Maarten Sap</dc:creator>
  <cp:lastModifiedBy>Microsoft Office User</cp:lastModifiedBy>
  <cp:revision>363</cp:revision>
  <cp:lastPrinted>2019-01-24T23:25:38Z</cp:lastPrinted>
  <dcterms:created xsi:type="dcterms:W3CDTF">2018-10-25T16:00:01Z</dcterms:created>
  <dcterms:modified xsi:type="dcterms:W3CDTF">2021-02-24T08:34:09Z</dcterms:modified>
</cp:coreProperties>
</file>

<file path=docProps/thumbnail.jpeg>
</file>